
<file path=[Content_Types].xml><?xml version="1.0" encoding="utf-8"?>
<Types xmlns="http://schemas.openxmlformats.org/package/2006/content-types"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ore0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metadata/core-properties" Target="docProps/core0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82" r:id="rId6"/>
    <p:sldId id="260" r:id="rId7"/>
    <p:sldId id="261" r:id="rId8"/>
    <p:sldId id="262" r:id="rId9"/>
    <p:sldId id="263" r:id="rId10"/>
    <p:sldId id="264" r:id="rId11"/>
    <p:sldId id="267" r:id="rId12"/>
    <p:sldId id="268" r:id="rId13"/>
    <p:sldId id="269" r:id="rId14"/>
    <p:sldId id="265" r:id="rId15"/>
    <p:sldId id="266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81" r:id="rId26"/>
    <p:sldId id="283" r:id="rId27"/>
    <p:sldId id="284" r:id="rId28"/>
    <p:sldId id="285" r:id="rId29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89"/>
    <p:restoredTop sz="94600"/>
  </p:normalViewPr>
  <p:slideViewPr>
    <p:cSldViewPr snapToGrid="0">
      <p:cViewPr varScale="1">
        <p:scale>
          <a:sx n="211" d="100"/>
          <a:sy n="211" d="100"/>
        </p:scale>
        <p:origin x="264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Relationship Id="rId8" Type="http://schemas.openxmlformats.org/officeDocument/2006/relationships/slide" Target="slides/slide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871200" y="-481320"/>
            <a:ext cx="8163000" cy="210492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endParaRPr lang="de-DE" sz="4400" b="0" strike="noStrike" spc="-1">
              <a:solidFill>
                <a:srgbClr val="003366"/>
              </a:solidFill>
              <a:latin typeface="Verdana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/>
          </p:nvPr>
        </p:nvSpPr>
        <p:spPr>
          <a:xfrm>
            <a:off x="1033200" y="1915920"/>
            <a:ext cx="8110440" cy="19418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/>
          </p:nvPr>
        </p:nvSpPr>
        <p:spPr>
          <a:xfrm>
            <a:off x="1033200" y="4042800"/>
            <a:ext cx="8110440" cy="19418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871200" y="-481320"/>
            <a:ext cx="8163000" cy="210492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endParaRPr lang="de-DE" sz="4400" b="0" strike="noStrike" spc="-1">
              <a:solidFill>
                <a:srgbClr val="003366"/>
              </a:solidFill>
              <a:latin typeface="Verdana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1033200" y="1915920"/>
            <a:ext cx="3957840" cy="19418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5189400" y="1915920"/>
            <a:ext cx="3957840" cy="19418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1033200" y="4042800"/>
            <a:ext cx="3957840" cy="19418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189400" y="4042800"/>
            <a:ext cx="3957840" cy="19418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871200" y="-481320"/>
            <a:ext cx="8163000" cy="210492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endParaRPr lang="de-DE" sz="4400" b="0" strike="noStrike" spc="-1">
              <a:solidFill>
                <a:srgbClr val="003366"/>
              </a:solidFill>
              <a:latin typeface="Verdana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/>
          </p:nvPr>
        </p:nvSpPr>
        <p:spPr>
          <a:xfrm>
            <a:off x="1033200" y="1915920"/>
            <a:ext cx="2611440" cy="253116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/>
          </p:nvPr>
        </p:nvSpPr>
        <p:spPr>
          <a:xfrm>
            <a:off x="3775680" y="1915920"/>
            <a:ext cx="2611440" cy="253116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/>
          </p:nvPr>
        </p:nvSpPr>
        <p:spPr>
          <a:xfrm>
            <a:off x="6518160" y="1915920"/>
            <a:ext cx="2611440" cy="253116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40" name="PlaceHolder 5"/>
          <p:cNvSpPr>
            <a:spLocks noGrp="1"/>
          </p:cNvSpPr>
          <p:nvPr>
            <p:ph/>
          </p:nvPr>
        </p:nvSpPr>
        <p:spPr>
          <a:xfrm>
            <a:off x="1033200" y="4042800"/>
            <a:ext cx="2611440" cy="253116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41" name="PlaceHolder 6"/>
          <p:cNvSpPr>
            <a:spLocks noGrp="1"/>
          </p:cNvSpPr>
          <p:nvPr>
            <p:ph/>
          </p:nvPr>
        </p:nvSpPr>
        <p:spPr>
          <a:xfrm>
            <a:off x="3775680" y="4042800"/>
            <a:ext cx="2611440" cy="253116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42" name="PlaceHolder 7"/>
          <p:cNvSpPr>
            <a:spLocks noGrp="1"/>
          </p:cNvSpPr>
          <p:nvPr>
            <p:ph/>
          </p:nvPr>
        </p:nvSpPr>
        <p:spPr>
          <a:xfrm>
            <a:off x="6518160" y="4042800"/>
            <a:ext cx="2611440" cy="253116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871200" y="-481320"/>
            <a:ext cx="8163000" cy="210492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endParaRPr lang="de-DE" sz="4400" b="0" strike="noStrike" spc="-1">
              <a:solidFill>
                <a:srgbClr val="003366"/>
              </a:solidFill>
              <a:latin typeface="Verdana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subTitle"/>
          </p:nvPr>
        </p:nvSpPr>
        <p:spPr>
          <a:xfrm>
            <a:off x="1033200" y="1915920"/>
            <a:ext cx="8110440" cy="4071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de-DE" sz="8000" b="0" strike="noStrike" spc="-1">
              <a:solidFill>
                <a:srgbClr val="000000"/>
              </a:solidFill>
              <a:latin typeface="Verdana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871200" y="-481320"/>
            <a:ext cx="8163000" cy="210492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endParaRPr lang="de-DE" sz="4400" b="0" strike="noStrike" spc="-1">
              <a:solidFill>
                <a:srgbClr val="003366"/>
              </a:solidFill>
              <a:latin typeface="Verdana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/>
          </p:nvPr>
        </p:nvSpPr>
        <p:spPr>
          <a:xfrm>
            <a:off x="1033200" y="1915920"/>
            <a:ext cx="8110440" cy="40712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871200" y="-481320"/>
            <a:ext cx="8163000" cy="210492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endParaRPr lang="de-DE" sz="4400" b="0" strike="noStrike" spc="-1">
              <a:solidFill>
                <a:srgbClr val="003366"/>
              </a:solidFill>
              <a:latin typeface="Verdana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/>
          </p:nvPr>
        </p:nvSpPr>
        <p:spPr>
          <a:xfrm>
            <a:off x="1033200" y="1915920"/>
            <a:ext cx="3957840" cy="40712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/>
          </p:nvPr>
        </p:nvSpPr>
        <p:spPr>
          <a:xfrm>
            <a:off x="5189400" y="1915920"/>
            <a:ext cx="3957840" cy="40712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871200" y="-481320"/>
            <a:ext cx="8163000" cy="210492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endParaRPr lang="de-DE" sz="4400" b="0" strike="noStrike" spc="-1">
              <a:solidFill>
                <a:srgbClr val="003366"/>
              </a:solidFill>
              <a:latin typeface="Verdana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subTitle"/>
          </p:nvPr>
        </p:nvSpPr>
        <p:spPr>
          <a:xfrm>
            <a:off x="871200" y="-481320"/>
            <a:ext cx="8163000" cy="975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de-DE" sz="8000" b="0" strike="noStrike" spc="-1">
              <a:solidFill>
                <a:srgbClr val="000000"/>
              </a:solidFill>
              <a:latin typeface="Verdana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871200" y="-481320"/>
            <a:ext cx="8163000" cy="210492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endParaRPr lang="de-DE" sz="4400" b="0" strike="noStrike" spc="-1">
              <a:solidFill>
                <a:srgbClr val="003366"/>
              </a:solidFill>
              <a:latin typeface="Verdana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1033200" y="1915920"/>
            <a:ext cx="3957840" cy="19418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/>
          </p:nvPr>
        </p:nvSpPr>
        <p:spPr>
          <a:xfrm>
            <a:off x="5189400" y="1915920"/>
            <a:ext cx="3957840" cy="40712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/>
          </p:nvPr>
        </p:nvSpPr>
        <p:spPr>
          <a:xfrm>
            <a:off x="1033200" y="4042800"/>
            <a:ext cx="3957840" cy="19418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871200" y="-481320"/>
            <a:ext cx="8163000" cy="210492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endParaRPr lang="de-DE" sz="4400" b="0" strike="noStrike" spc="-1">
              <a:solidFill>
                <a:srgbClr val="003366"/>
              </a:solidFill>
              <a:latin typeface="Verdana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subTitle"/>
          </p:nvPr>
        </p:nvSpPr>
        <p:spPr>
          <a:xfrm>
            <a:off x="1033200" y="1915920"/>
            <a:ext cx="8110440" cy="4071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de-DE" sz="8000" b="0" strike="noStrike" spc="-1">
              <a:solidFill>
                <a:srgbClr val="000000"/>
              </a:solidFill>
              <a:latin typeface="Verdana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871200" y="-481320"/>
            <a:ext cx="8163000" cy="210492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endParaRPr lang="de-DE" sz="4400" b="0" strike="noStrike" spc="-1">
              <a:solidFill>
                <a:srgbClr val="003366"/>
              </a:solidFill>
              <a:latin typeface="Verdana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1033200" y="1915920"/>
            <a:ext cx="3957840" cy="40712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/>
          </p:nvPr>
        </p:nvSpPr>
        <p:spPr>
          <a:xfrm>
            <a:off x="5189400" y="1915920"/>
            <a:ext cx="3957840" cy="19418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70" name="PlaceHolder 4"/>
          <p:cNvSpPr>
            <a:spLocks noGrp="1"/>
          </p:cNvSpPr>
          <p:nvPr>
            <p:ph/>
          </p:nvPr>
        </p:nvSpPr>
        <p:spPr>
          <a:xfrm>
            <a:off x="5189400" y="4042800"/>
            <a:ext cx="3957840" cy="19418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871200" y="-481320"/>
            <a:ext cx="8163000" cy="210492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endParaRPr lang="de-DE" sz="4400" b="0" strike="noStrike" spc="-1">
              <a:solidFill>
                <a:srgbClr val="003366"/>
              </a:solidFill>
              <a:latin typeface="Verdana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/>
          </p:nvPr>
        </p:nvSpPr>
        <p:spPr>
          <a:xfrm>
            <a:off x="1033200" y="1915920"/>
            <a:ext cx="3957840" cy="19418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/>
          </p:nvPr>
        </p:nvSpPr>
        <p:spPr>
          <a:xfrm>
            <a:off x="5189400" y="1915920"/>
            <a:ext cx="3957840" cy="19418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/>
          </p:nvPr>
        </p:nvSpPr>
        <p:spPr>
          <a:xfrm>
            <a:off x="1033200" y="4042800"/>
            <a:ext cx="8110440" cy="19418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871200" y="-481320"/>
            <a:ext cx="8163000" cy="210492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endParaRPr lang="de-DE" sz="4400" b="0" strike="noStrike" spc="-1">
              <a:solidFill>
                <a:srgbClr val="003366"/>
              </a:solidFill>
              <a:latin typeface="Verdana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/>
          </p:nvPr>
        </p:nvSpPr>
        <p:spPr>
          <a:xfrm>
            <a:off x="1033200" y="1915920"/>
            <a:ext cx="8110440" cy="19418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/>
          </p:nvPr>
        </p:nvSpPr>
        <p:spPr>
          <a:xfrm>
            <a:off x="1033200" y="4042800"/>
            <a:ext cx="8110440" cy="19418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871200" y="-481320"/>
            <a:ext cx="8163000" cy="210492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endParaRPr lang="de-DE" sz="4400" b="0" strike="noStrike" spc="-1">
              <a:solidFill>
                <a:srgbClr val="003366"/>
              </a:solidFill>
              <a:latin typeface="Verdana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/>
          </p:nvPr>
        </p:nvSpPr>
        <p:spPr>
          <a:xfrm>
            <a:off x="1033200" y="1915920"/>
            <a:ext cx="3957840" cy="19418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/>
          </p:nvPr>
        </p:nvSpPr>
        <p:spPr>
          <a:xfrm>
            <a:off x="5189400" y="1915920"/>
            <a:ext cx="3957840" cy="19418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81" name="PlaceHolder 4"/>
          <p:cNvSpPr>
            <a:spLocks noGrp="1"/>
          </p:cNvSpPr>
          <p:nvPr>
            <p:ph/>
          </p:nvPr>
        </p:nvSpPr>
        <p:spPr>
          <a:xfrm>
            <a:off x="1033200" y="4042800"/>
            <a:ext cx="3957840" cy="19418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82" name="PlaceHolder 5"/>
          <p:cNvSpPr>
            <a:spLocks noGrp="1"/>
          </p:cNvSpPr>
          <p:nvPr>
            <p:ph/>
          </p:nvPr>
        </p:nvSpPr>
        <p:spPr>
          <a:xfrm>
            <a:off x="5189400" y="4042800"/>
            <a:ext cx="3957840" cy="19418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871200" y="-481320"/>
            <a:ext cx="8163000" cy="210492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endParaRPr lang="de-DE" sz="4400" b="0" strike="noStrike" spc="-1">
              <a:solidFill>
                <a:srgbClr val="003366"/>
              </a:solidFill>
              <a:latin typeface="Verdana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/>
          </p:nvPr>
        </p:nvSpPr>
        <p:spPr>
          <a:xfrm>
            <a:off x="1033200" y="1915920"/>
            <a:ext cx="2611440" cy="253116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/>
          </p:nvPr>
        </p:nvSpPr>
        <p:spPr>
          <a:xfrm>
            <a:off x="3775680" y="1915920"/>
            <a:ext cx="2611440" cy="253116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86" name="PlaceHolder 4"/>
          <p:cNvSpPr>
            <a:spLocks noGrp="1"/>
          </p:cNvSpPr>
          <p:nvPr>
            <p:ph/>
          </p:nvPr>
        </p:nvSpPr>
        <p:spPr>
          <a:xfrm>
            <a:off x="6518160" y="1915920"/>
            <a:ext cx="2611440" cy="253116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87" name="PlaceHolder 5"/>
          <p:cNvSpPr>
            <a:spLocks noGrp="1"/>
          </p:cNvSpPr>
          <p:nvPr>
            <p:ph/>
          </p:nvPr>
        </p:nvSpPr>
        <p:spPr>
          <a:xfrm>
            <a:off x="1033200" y="4042800"/>
            <a:ext cx="2611440" cy="253116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88" name="PlaceHolder 6"/>
          <p:cNvSpPr>
            <a:spLocks noGrp="1"/>
          </p:cNvSpPr>
          <p:nvPr>
            <p:ph/>
          </p:nvPr>
        </p:nvSpPr>
        <p:spPr>
          <a:xfrm>
            <a:off x="3775680" y="4042800"/>
            <a:ext cx="2611440" cy="253116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89" name="PlaceHolder 7"/>
          <p:cNvSpPr>
            <a:spLocks noGrp="1"/>
          </p:cNvSpPr>
          <p:nvPr>
            <p:ph/>
          </p:nvPr>
        </p:nvSpPr>
        <p:spPr>
          <a:xfrm>
            <a:off x="6518160" y="4042800"/>
            <a:ext cx="2611440" cy="253116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871200" y="-481320"/>
            <a:ext cx="8163000" cy="210492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endParaRPr lang="de-DE" sz="4400" b="0" strike="noStrike" spc="-1">
              <a:solidFill>
                <a:srgbClr val="003366"/>
              </a:solidFill>
              <a:latin typeface="Verdana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1033200" y="1915920"/>
            <a:ext cx="8110440" cy="40712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871200" y="-481320"/>
            <a:ext cx="8163000" cy="210492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endParaRPr lang="de-DE" sz="4400" b="0" strike="noStrike" spc="-1">
              <a:solidFill>
                <a:srgbClr val="003366"/>
              </a:solidFill>
              <a:latin typeface="Verdana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1033200" y="1915920"/>
            <a:ext cx="3957840" cy="40712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89400" y="1915920"/>
            <a:ext cx="3957840" cy="40712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871200" y="-481320"/>
            <a:ext cx="8163000" cy="210492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endParaRPr lang="de-DE" sz="4400" b="0" strike="noStrike" spc="-1">
              <a:solidFill>
                <a:srgbClr val="003366"/>
              </a:solidFill>
              <a:latin typeface="Verdana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subTitle"/>
          </p:nvPr>
        </p:nvSpPr>
        <p:spPr>
          <a:xfrm>
            <a:off x="871200" y="-481320"/>
            <a:ext cx="8163000" cy="975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de-DE" sz="8000" b="0" strike="noStrike" spc="-1">
              <a:solidFill>
                <a:srgbClr val="000000"/>
              </a:solidFill>
              <a:latin typeface="Verdana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871200" y="-481320"/>
            <a:ext cx="8163000" cy="210492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endParaRPr lang="de-DE" sz="4400" b="0" strike="noStrike" spc="-1">
              <a:solidFill>
                <a:srgbClr val="003366"/>
              </a:solidFill>
              <a:latin typeface="Verdana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/>
          </p:nvPr>
        </p:nvSpPr>
        <p:spPr>
          <a:xfrm>
            <a:off x="1033200" y="1915920"/>
            <a:ext cx="3957840" cy="19418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/>
          </p:nvPr>
        </p:nvSpPr>
        <p:spPr>
          <a:xfrm>
            <a:off x="5189400" y="1915920"/>
            <a:ext cx="3957840" cy="40712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/>
          </p:nvPr>
        </p:nvSpPr>
        <p:spPr>
          <a:xfrm>
            <a:off x="1033200" y="4042800"/>
            <a:ext cx="3957840" cy="19418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871200" y="-481320"/>
            <a:ext cx="8163000" cy="210492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endParaRPr lang="de-DE" sz="4400" b="0" strike="noStrike" spc="-1">
              <a:solidFill>
                <a:srgbClr val="003366"/>
              </a:solidFill>
              <a:latin typeface="Verdana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/>
          </p:nvPr>
        </p:nvSpPr>
        <p:spPr>
          <a:xfrm>
            <a:off x="1033200" y="1915920"/>
            <a:ext cx="3957840" cy="40712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/>
          </p:nvPr>
        </p:nvSpPr>
        <p:spPr>
          <a:xfrm>
            <a:off x="5189400" y="1915920"/>
            <a:ext cx="3957840" cy="19418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/>
          </p:nvPr>
        </p:nvSpPr>
        <p:spPr>
          <a:xfrm>
            <a:off x="5189400" y="4042800"/>
            <a:ext cx="3957840" cy="19418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871200" y="-481320"/>
            <a:ext cx="8163000" cy="210492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endParaRPr lang="de-DE" sz="4400" b="0" strike="noStrike" spc="-1">
              <a:solidFill>
                <a:srgbClr val="003366"/>
              </a:solidFill>
              <a:latin typeface="Verdana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1033200" y="1915920"/>
            <a:ext cx="3957840" cy="19418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89400" y="1915920"/>
            <a:ext cx="3957840" cy="19418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1033200" y="4042800"/>
            <a:ext cx="8110440" cy="19418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871200" y="-481320"/>
            <a:ext cx="8163000" cy="210492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r>
              <a:rPr lang="de-DE" sz="4400" b="0" strike="noStrike" spc="-1">
                <a:solidFill>
                  <a:srgbClr val="003366"/>
                </a:solidFill>
                <a:latin typeface="Verdana"/>
              </a:rPr>
              <a:t>Format des Titeltextes durch Klicken bearbeiten</a:t>
            </a: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1033200" y="1915920"/>
            <a:ext cx="8110440" cy="40712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pPr marL="342720" indent="-342720">
              <a:spcBef>
                <a:spcPts val="799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3200" b="0" strike="noStrike" spc="-1">
                <a:solidFill>
                  <a:srgbClr val="000000"/>
                </a:solidFill>
                <a:latin typeface="Verdana"/>
              </a:rPr>
              <a:t>Format des Gliederungstextes durch Klicken bearbeiten</a:t>
            </a:r>
          </a:p>
          <a:p>
            <a:pPr marL="742680" lvl="1" indent="-285480">
              <a:spcBef>
                <a:spcPts val="697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2800" b="0" strike="noStrike" spc="-1">
                <a:solidFill>
                  <a:srgbClr val="000000"/>
                </a:solidFill>
                <a:latin typeface="Verdana"/>
              </a:rPr>
              <a:t>Zweite Gliederungsebene</a:t>
            </a:r>
          </a:p>
          <a:p>
            <a:pPr marL="1143000" lvl="2" indent="-228600">
              <a:spcBef>
                <a:spcPts val="598"/>
              </a:spcBef>
              <a:buClr>
                <a:srgbClr val="003366"/>
              </a:buClr>
              <a:buFont typeface="Verdana"/>
              <a:buChar char="•"/>
              <a:tabLst>
                <a:tab pos="685800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1000" algn="l"/>
                <a:tab pos="8915400" algn="l"/>
              </a:tabLst>
            </a:pPr>
            <a:r>
              <a:rPr lang="de-DE" sz="2400" b="0" strike="noStrike" spc="-1">
                <a:solidFill>
                  <a:srgbClr val="000000"/>
                </a:solidFill>
                <a:latin typeface="Verdana"/>
              </a:rPr>
              <a:t>Dritte Gliederungsebene</a:t>
            </a:r>
          </a:p>
          <a:p>
            <a:pPr marL="1600200" lvl="3" indent="-228600">
              <a:spcBef>
                <a:spcPts val="499"/>
              </a:spcBef>
              <a:buClr>
                <a:srgbClr val="336699"/>
              </a:buClr>
              <a:buFont typeface="Verdana"/>
              <a:buChar char="•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800" algn="l"/>
                <a:tab pos="8458200" algn="l"/>
              </a:tabLst>
            </a:pPr>
            <a:r>
              <a:rPr lang="de-DE" sz="2000" b="0" strike="noStrike" spc="-1">
                <a:solidFill>
                  <a:srgbClr val="000000"/>
                </a:solidFill>
                <a:latin typeface="Verdana"/>
              </a:rPr>
              <a:t>Vierte Gliederungsebene</a:t>
            </a:r>
          </a:p>
          <a:p>
            <a:pPr marL="2057400" lvl="4" indent="-228600">
              <a:spcBef>
                <a:spcPts val="499"/>
              </a:spcBef>
              <a:buClr>
                <a:srgbClr val="000000"/>
              </a:buClr>
              <a:buSzPct val="85000"/>
              <a:buFont typeface="Verdana"/>
              <a:buChar char="•"/>
              <a:tabLst>
                <a:tab pos="685800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1000" algn="l"/>
              </a:tabLst>
            </a:pPr>
            <a:r>
              <a:rPr lang="de-DE" sz="2000" b="0" strike="noStrike" spc="-1">
                <a:solidFill>
                  <a:srgbClr val="000000"/>
                </a:solidFill>
                <a:latin typeface="Verdana"/>
              </a:rPr>
              <a:t>Fünfte Gliederungsebene</a:t>
            </a:r>
          </a:p>
          <a:p>
            <a:pPr marL="2057400" lvl="5" indent="-228600">
              <a:spcBef>
                <a:spcPts val="499"/>
              </a:spcBef>
              <a:buClr>
                <a:srgbClr val="000000"/>
              </a:buClr>
              <a:buSzPct val="85000"/>
              <a:buFont typeface="Verdana"/>
              <a:buChar char="•"/>
              <a:tabLst>
                <a:tab pos="685800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1000" algn="l"/>
              </a:tabLst>
            </a:pPr>
            <a:r>
              <a:rPr lang="de-DE" sz="2000" b="0" strike="noStrike" spc="-1">
                <a:solidFill>
                  <a:srgbClr val="000000"/>
                </a:solidFill>
                <a:latin typeface="Verdana"/>
              </a:rPr>
              <a:t>Sechste Gliederungsebene</a:t>
            </a:r>
          </a:p>
          <a:p>
            <a:pPr marL="2057400" lvl="6" indent="-228600">
              <a:spcBef>
                <a:spcPts val="499"/>
              </a:spcBef>
              <a:buClr>
                <a:srgbClr val="000000"/>
              </a:buClr>
              <a:buSzPct val="85000"/>
              <a:buFont typeface="Verdana"/>
              <a:buChar char="•"/>
              <a:tabLst>
                <a:tab pos="685800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1000" algn="l"/>
              </a:tabLst>
            </a:pPr>
            <a:r>
              <a:rPr lang="de-DE" sz="2000" b="0" strike="noStrike" spc="-1">
                <a:solidFill>
                  <a:srgbClr val="000000"/>
                </a:solidFill>
                <a:latin typeface="Verdana"/>
              </a:rPr>
              <a:t>Siebte Gliederungsebene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1152360" y="6286680"/>
            <a:ext cx="1905120" cy="45720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2400" b="0" strike="noStrike" spc="-1">
                <a:solidFill>
                  <a:srgbClr val="000000"/>
                </a:solidFill>
                <a:latin typeface="Times New Roman"/>
              </a:rPr>
              <a:t>&lt;Datum/Uhrzeit&gt;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590640" y="6286680"/>
            <a:ext cx="2895480" cy="45720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2400" b="0" strike="noStrike" spc="-1">
                <a:solidFill>
                  <a:srgbClr val="000000"/>
                </a:solidFill>
                <a:latin typeface="Times New Roman"/>
              </a:rPr>
              <a:t>&lt;Fußzeile&gt;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019640" y="6286680"/>
            <a:ext cx="1904760" cy="45720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51AC2A54-FDF2-4E38-AA93-7C5FB44BEECB}" type="slidenum">
              <a:rPr lang="de-DE" sz="2400" b="0" strike="noStrike" spc="-1">
                <a:solidFill>
                  <a:srgbClr val="000000"/>
                </a:solidFill>
                <a:latin typeface="Times New Roman"/>
              </a:rPr>
              <a:t>‹Nr.›</a:t>
            </a:fld>
            <a:endParaRPr lang="de-DE" sz="2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0" y="1719360"/>
            <a:ext cx="7010280" cy="75960"/>
          </a:xfrm>
          <a:prstGeom prst="rect">
            <a:avLst/>
          </a:prstGeom>
          <a:solidFill>
            <a:srgbClr val="336699"/>
          </a:solidFill>
          <a:ln w="9360" cap="sq">
            <a:solidFill>
              <a:srgbClr val="336699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6" name="Grafik 5"/>
          <p:cNvPicPr/>
          <p:nvPr/>
        </p:nvPicPr>
        <p:blipFill>
          <a:blip r:embed="rId14"/>
          <a:stretch/>
        </p:blipFill>
        <p:spPr>
          <a:xfrm>
            <a:off x="6777000" y="144000"/>
            <a:ext cx="2284200" cy="658080"/>
          </a:xfrm>
          <a:prstGeom prst="rect">
            <a:avLst/>
          </a:prstGeom>
          <a:ln w="0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hteck 42"/>
          <p:cNvSpPr/>
          <p:nvPr/>
        </p:nvSpPr>
        <p:spPr>
          <a:xfrm>
            <a:off x="3505320" y="2590920"/>
            <a:ext cx="4892400" cy="75960"/>
          </a:xfrm>
          <a:prstGeom prst="rect">
            <a:avLst/>
          </a:prstGeom>
          <a:solidFill>
            <a:srgbClr val="336699">
              <a:alpha val="50000"/>
            </a:srgb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779400" y="424080"/>
            <a:ext cx="7678800" cy="210492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pPr algn="r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4400" b="0" strike="noStrike" spc="-1">
                <a:solidFill>
                  <a:srgbClr val="003366"/>
                </a:solidFill>
                <a:latin typeface="Verdana"/>
              </a:rPr>
              <a:t>Format des Titeltextes durch Klicken bearbeiten</a:t>
            </a:r>
          </a:p>
        </p:txBody>
      </p:sp>
      <p:sp>
        <p:nvSpPr>
          <p:cNvPr id="45" name="PlaceHolder 2"/>
          <p:cNvSpPr>
            <a:spLocks noGrp="1"/>
          </p:cNvSpPr>
          <p:nvPr>
            <p:ph type="dt"/>
          </p:nvPr>
        </p:nvSpPr>
        <p:spPr>
          <a:xfrm>
            <a:off x="685800" y="6248520"/>
            <a:ext cx="1905120" cy="45720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de-DE" sz="1400" b="0" strike="noStrike" spc="-1">
                <a:latin typeface="Verdana"/>
              </a:rPr>
              <a:t>&lt;Datum/Uhrzeit&gt;</a:t>
            </a:r>
            <a:endParaRPr lang="de-DE" sz="1400" b="0" strike="noStrike" spc="-1">
              <a:latin typeface="Times New Roman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ftr"/>
          </p:nvPr>
        </p:nvSpPr>
        <p:spPr>
          <a:xfrm>
            <a:off x="3124080" y="6248520"/>
            <a:ext cx="2895840" cy="45720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pPr algn="ctr">
              <a:lnSpc>
                <a:spcPct val="100000"/>
              </a:lnSpc>
            </a:pPr>
            <a:r>
              <a:rPr lang="de-DE" sz="1400" b="0" strike="noStrike" spc="-1">
                <a:latin typeface="Verdana"/>
              </a:rPr>
              <a:t>&lt;Fußzeile&gt;</a:t>
            </a:r>
            <a:endParaRPr lang="de-DE" sz="1400" b="0" strike="noStrike" spc="-1">
              <a:latin typeface="Times New Roman"/>
            </a:endParaRPr>
          </a:p>
        </p:txBody>
      </p:sp>
      <p:sp>
        <p:nvSpPr>
          <p:cNvPr id="47" name="PlaceHolder 4"/>
          <p:cNvSpPr>
            <a:spLocks noGrp="1"/>
          </p:cNvSpPr>
          <p:nvPr>
            <p:ph type="sldNum"/>
          </p:nvPr>
        </p:nvSpPr>
        <p:spPr>
          <a:xfrm>
            <a:off x="6553080" y="6248520"/>
            <a:ext cx="1905120" cy="45720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pPr algn="r">
              <a:lnSpc>
                <a:spcPct val="100000"/>
              </a:lnSpc>
            </a:pPr>
            <a:fld id="{01C4B0A1-229C-4417-8900-745CF189F2A0}" type="slidenum">
              <a:rPr lang="de-DE" sz="1400" b="0" strike="noStrike" spc="-1">
                <a:latin typeface="Verdana"/>
              </a:rPr>
              <a:t>‹Nr.›</a:t>
            </a:fld>
            <a:endParaRPr lang="de-DE" sz="1400" b="0" strike="noStrike" spc="-1">
              <a:latin typeface="Times New Roman"/>
            </a:endParaRPr>
          </a:p>
        </p:txBody>
      </p:sp>
      <p:sp>
        <p:nvSpPr>
          <p:cNvPr id="48" name="Rechteck 47"/>
          <p:cNvSpPr/>
          <p:nvPr/>
        </p:nvSpPr>
        <p:spPr>
          <a:xfrm>
            <a:off x="0" y="0"/>
            <a:ext cx="9144000" cy="1066680"/>
          </a:xfrm>
          <a:prstGeom prst="rect">
            <a:avLst/>
          </a:prstGeom>
          <a:solidFill>
            <a:srgbClr val="336699"/>
          </a:solidFill>
          <a:ln w="9360" cap="sq">
            <a:solidFill>
              <a:srgbClr val="336699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9" name="Freihandform 48"/>
          <p:cNvSpPr/>
          <p:nvPr/>
        </p:nvSpPr>
        <p:spPr>
          <a:xfrm>
            <a:off x="6930000" y="444600"/>
            <a:ext cx="1218600" cy="5202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 anchor="t">
            <a:spAutoFit/>
          </a:bodyPr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1400" b="0" strike="noStrike" spc="-1">
                <a:solidFill>
                  <a:srgbClr val="EAEAEA"/>
                </a:solidFill>
                <a:latin typeface="Verdana"/>
              </a:rPr>
              <a:t>pestalozzi</a:t>
            </a:r>
            <a:endParaRPr lang="de-DE" sz="1400" b="0" strike="noStrike" spc="-1">
              <a:solidFill>
                <a:srgbClr val="000000"/>
              </a:solidFill>
              <a:latin typeface="Times New Roman"/>
            </a:endParaRPr>
          </a:p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1400" b="0" strike="noStrike" spc="-1">
                <a:solidFill>
                  <a:srgbClr val="EAEAEA"/>
                </a:solidFill>
                <a:latin typeface="Verdana"/>
              </a:rPr>
              <a:t>gymnasium</a:t>
            </a:r>
            <a:endParaRPr lang="de-DE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pic>
        <p:nvPicPr>
          <p:cNvPr id="50" name="Grafik 49"/>
          <p:cNvPicPr/>
          <p:nvPr/>
        </p:nvPicPr>
        <p:blipFill>
          <a:blip r:embed="rId14"/>
          <a:stretch/>
        </p:blipFill>
        <p:spPr>
          <a:xfrm>
            <a:off x="8028000" y="0"/>
            <a:ext cx="1332000" cy="1077840"/>
          </a:xfrm>
          <a:prstGeom prst="rect">
            <a:avLst/>
          </a:prstGeom>
          <a:ln w="0">
            <a:noFill/>
          </a:ln>
        </p:spPr>
      </p:pic>
      <p:sp>
        <p:nvSpPr>
          <p:cNvPr id="51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8539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>
              <a:spcBef>
                <a:spcPts val="1998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8000" b="0" strike="noStrike" spc="-1">
                <a:solidFill>
                  <a:srgbClr val="000000"/>
                </a:solidFill>
                <a:latin typeface="Verdana"/>
              </a:rPr>
              <a:t>Format des Gliederungstextes durch Klicken bearbeiten</a:t>
            </a:r>
          </a:p>
          <a:p>
            <a:pPr marL="457200" lvl="1" algn="ctr">
              <a:spcBef>
                <a:spcPts val="697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0" algn="l"/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</a:tabLst>
            </a:pPr>
            <a:r>
              <a:rPr lang="de-DE" sz="2800" b="0" strike="noStrike" spc="-1">
                <a:solidFill>
                  <a:srgbClr val="000000"/>
                </a:solidFill>
                <a:latin typeface="Verdana"/>
              </a:rPr>
              <a:t>Zweite Gliederungsebene</a:t>
            </a:r>
          </a:p>
          <a:p>
            <a:pPr marL="914400" lvl="2" algn="ctr">
              <a:spcBef>
                <a:spcPts val="598"/>
              </a:spcBef>
              <a:buClr>
                <a:srgbClr val="003366"/>
              </a:buClr>
              <a:buFont typeface="Verdana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</a:tabLst>
            </a:pPr>
            <a:r>
              <a:rPr lang="de-DE" sz="2400" b="0" strike="noStrike" spc="-1">
                <a:solidFill>
                  <a:srgbClr val="000000"/>
                </a:solidFill>
                <a:latin typeface="Verdana"/>
              </a:rPr>
              <a:t>Dritte Gliederungsebene</a:t>
            </a:r>
          </a:p>
          <a:p>
            <a:pPr marL="1371600" lvl="3" algn="ctr">
              <a:spcBef>
                <a:spcPts val="499"/>
              </a:spcBef>
              <a:buClr>
                <a:srgbClr val="336699"/>
              </a:buClr>
              <a:buFont typeface="Verdana"/>
              <a:buChar char="•"/>
              <a:tabLst>
                <a:tab pos="0" algn="l"/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</a:tabLst>
            </a:pPr>
            <a:r>
              <a:rPr lang="de-DE" sz="2000" b="0" strike="noStrike" spc="-1">
                <a:solidFill>
                  <a:srgbClr val="000000"/>
                </a:solidFill>
                <a:latin typeface="Verdana"/>
              </a:rPr>
              <a:t>Vierte Gliederungsebene</a:t>
            </a:r>
          </a:p>
          <a:p>
            <a:pPr marL="1828800" lvl="4" algn="ctr">
              <a:spcBef>
                <a:spcPts val="499"/>
              </a:spcBef>
              <a:buClr>
                <a:srgbClr val="000000"/>
              </a:buClr>
              <a:buSzPct val="85000"/>
              <a:buFont typeface="Verdana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</a:pPr>
            <a:r>
              <a:rPr lang="de-DE" sz="2000" b="0" strike="noStrike" spc="-1">
                <a:solidFill>
                  <a:srgbClr val="000000"/>
                </a:solidFill>
                <a:latin typeface="Verdana"/>
              </a:rPr>
              <a:t>Fünfte Gliederungsebene</a:t>
            </a:r>
          </a:p>
          <a:p>
            <a:pPr marL="1828800" lvl="5" algn="ctr">
              <a:spcBef>
                <a:spcPts val="499"/>
              </a:spcBef>
              <a:buClr>
                <a:srgbClr val="000000"/>
              </a:buClr>
              <a:buSzPct val="85000"/>
              <a:buFont typeface="Verdana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</a:pPr>
            <a:r>
              <a:rPr lang="de-DE" sz="2000" b="0" strike="noStrike" spc="-1">
                <a:solidFill>
                  <a:srgbClr val="000000"/>
                </a:solidFill>
                <a:latin typeface="Verdana"/>
              </a:rPr>
              <a:t>Sechste Gliederungsebene</a:t>
            </a:r>
          </a:p>
          <a:p>
            <a:pPr marL="1828800" lvl="6" algn="ctr">
              <a:spcBef>
                <a:spcPts val="499"/>
              </a:spcBef>
              <a:buClr>
                <a:srgbClr val="000000"/>
              </a:buClr>
              <a:buSzPct val="85000"/>
              <a:buFont typeface="Verdana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</a:pPr>
            <a:r>
              <a:rPr lang="de-DE" sz="2000" b="0" strike="noStrike" spc="-1">
                <a:solidFill>
                  <a:srgbClr val="000000"/>
                </a:solidFill>
                <a:latin typeface="Verdana"/>
              </a:rPr>
              <a:t>Siebte Gliederungsebene</a:t>
            </a:r>
          </a:p>
        </p:txBody>
      </p:sp>
      <p:sp>
        <p:nvSpPr>
          <p:cNvPr id="52" name="Rechteck 51"/>
          <p:cNvSpPr/>
          <p:nvPr/>
        </p:nvSpPr>
        <p:spPr>
          <a:xfrm>
            <a:off x="0" y="144000"/>
            <a:ext cx="9144000" cy="1008000"/>
          </a:xfrm>
          <a:prstGeom prst="rect">
            <a:avLst/>
          </a:prstGeom>
          <a:solidFill>
            <a:srgbClr val="336699"/>
          </a:solidFill>
          <a:ln w="9360" cap="sq">
            <a:solidFill>
              <a:srgbClr val="336699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53" name="Grafik 52"/>
          <p:cNvPicPr/>
          <p:nvPr/>
        </p:nvPicPr>
        <p:blipFill>
          <a:blip r:embed="rId15"/>
          <a:stretch/>
        </p:blipFill>
        <p:spPr>
          <a:xfrm>
            <a:off x="6264360" y="113760"/>
            <a:ext cx="2782440" cy="801720"/>
          </a:xfrm>
          <a:prstGeom prst="rect">
            <a:avLst/>
          </a:prstGeom>
          <a:ln w="0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731880" y="2592000"/>
            <a:ext cx="7678800" cy="30632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4400" b="1" i="1" strike="noStrike" spc="-1" dirty="0">
                <a:solidFill>
                  <a:srgbClr val="003366"/>
                </a:solidFill>
                <a:latin typeface="Verdana"/>
              </a:rPr>
              <a:t>Die gymnasiale Oberstufe in Baden-Württemberg </a:t>
            </a:r>
            <a:br>
              <a:rPr dirty="0"/>
            </a:br>
            <a:r>
              <a:rPr lang="de-DE" sz="4400" b="1" i="1" strike="noStrike" spc="-1" dirty="0">
                <a:solidFill>
                  <a:srgbClr val="003366"/>
                </a:solidFill>
                <a:latin typeface="Verdana"/>
              </a:rPr>
              <a:t>* Abitur 2026 *</a:t>
            </a:r>
            <a:endParaRPr lang="de-DE" sz="4400" b="0" strike="noStrike" spc="-1" dirty="0">
              <a:solidFill>
                <a:srgbClr val="003366"/>
              </a:solidFill>
              <a:latin typeface="Verdana"/>
            </a:endParaRPr>
          </a:p>
        </p:txBody>
      </p:sp>
      <p:sp>
        <p:nvSpPr>
          <p:cNvPr id="91" name="Rechteck 90"/>
          <p:cNvSpPr/>
          <p:nvPr/>
        </p:nvSpPr>
        <p:spPr>
          <a:xfrm>
            <a:off x="609480" y="1523880"/>
            <a:ext cx="7788600" cy="916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 anchor="t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5400" b="0" strike="noStrike" spc="-1">
                <a:solidFill>
                  <a:srgbClr val="000000"/>
                </a:solidFill>
                <a:latin typeface="Verdana"/>
              </a:rPr>
              <a:t>Information Klasse 10</a:t>
            </a:r>
            <a:endParaRPr lang="de-DE" sz="54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871200" y="859320"/>
            <a:ext cx="8163000" cy="76428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4400" b="0" strike="noStrike" spc="-1">
                <a:solidFill>
                  <a:srgbClr val="003366"/>
                </a:solidFill>
                <a:latin typeface="Verdana"/>
              </a:rPr>
              <a:t>Mögliches Beispiel 1</a:t>
            </a:r>
          </a:p>
        </p:txBody>
      </p:sp>
      <p:sp>
        <p:nvSpPr>
          <p:cNvPr id="116" name="PlaceHolder 2"/>
          <p:cNvSpPr>
            <a:spLocks noGrp="1"/>
          </p:cNvSpPr>
          <p:nvPr>
            <p:ph/>
          </p:nvPr>
        </p:nvSpPr>
        <p:spPr>
          <a:xfrm>
            <a:off x="1033560" y="1916280"/>
            <a:ext cx="8038440" cy="334152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pPr marL="342720" indent="-342720">
              <a:spcBef>
                <a:spcPts val="697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2800" b="0" strike="noStrike" spc="-1" dirty="0">
                <a:solidFill>
                  <a:srgbClr val="000000"/>
                </a:solidFill>
                <a:latin typeface="Verdana"/>
              </a:rPr>
              <a:t>5-stündig – schriftliche Prüfung: </a:t>
            </a:r>
          </a:p>
          <a:p>
            <a:pPr marL="742680" lvl="1" indent="-285480">
              <a:spcBef>
                <a:spcPts val="598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Englisch</a:t>
            </a:r>
          </a:p>
          <a:p>
            <a:pPr marL="742680" lvl="1" indent="-285480">
              <a:spcBef>
                <a:spcPts val="598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Biologie</a:t>
            </a:r>
          </a:p>
          <a:p>
            <a:pPr marL="742680" lvl="1" indent="-285480">
              <a:spcBef>
                <a:spcPts val="598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Geschichte</a:t>
            </a:r>
          </a:p>
          <a:p>
            <a:pPr marL="457200" lvl="1">
              <a:spcBef>
                <a:spcPts val="598"/>
              </a:spcBef>
              <a:buClr>
                <a:srgbClr val="9A0000"/>
              </a:buClr>
              <a:buSzPct val="70000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endParaRPr lang="de-DE" sz="2400" b="0" strike="noStrike" spc="-1" dirty="0">
              <a:solidFill>
                <a:srgbClr val="000000"/>
              </a:solidFill>
              <a:latin typeface="Verdana"/>
            </a:endParaRPr>
          </a:p>
          <a:p>
            <a:pPr marL="342720" indent="-342720">
              <a:spcBef>
                <a:spcPts val="697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2800" b="0" strike="noStrike" spc="-1" dirty="0">
                <a:solidFill>
                  <a:srgbClr val="000000"/>
                </a:solidFill>
                <a:latin typeface="Verdana"/>
              </a:rPr>
              <a:t>Mündliche: </a:t>
            </a:r>
          </a:p>
          <a:p>
            <a:pPr marL="742680" lvl="1" indent="-285480">
              <a:spcBef>
                <a:spcPts val="697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Deutsch (Pflicht)</a:t>
            </a:r>
          </a:p>
          <a:p>
            <a:pPr marL="742680" lvl="1" indent="-285480">
              <a:spcBef>
                <a:spcPts val="697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Mathe (Pflicht)</a:t>
            </a:r>
          </a:p>
        </p:txBody>
      </p:sp>
      <p:sp>
        <p:nvSpPr>
          <p:cNvPr id="117" name="PlaceHolder 3"/>
          <p:cNvSpPr>
            <a:spLocks noGrp="1"/>
          </p:cNvSpPr>
          <p:nvPr>
            <p:ph/>
          </p:nvPr>
        </p:nvSpPr>
        <p:spPr>
          <a:xfrm>
            <a:off x="4968000" y="2562480"/>
            <a:ext cx="3672000" cy="3701520"/>
          </a:xfrm>
          <a:prstGeom prst="rect">
            <a:avLst/>
          </a:prstGeom>
          <a:solidFill>
            <a:srgbClr val="FFFF99"/>
          </a:solidFill>
          <a:ln w="36000">
            <a:solidFill>
              <a:srgbClr val="990000"/>
            </a:solidFill>
            <a:round/>
          </a:ln>
        </p:spPr>
        <p:txBody>
          <a:bodyPr lIns="108000" tIns="64800" rIns="108000" bIns="64800" anchor="t">
            <a:noAutofit/>
          </a:bodyPr>
          <a:lstStyle/>
          <a:p>
            <a:r>
              <a:rPr lang="de-DE" sz="2400" b="0" strike="noStrike" spc="-1">
                <a:solidFill>
                  <a:srgbClr val="000000"/>
                </a:solidFill>
                <a:latin typeface="Verdana"/>
              </a:rPr>
              <a:t>Weitere Pflichtfächer</a:t>
            </a:r>
            <a:r>
              <a:rPr lang="de-DE" sz="2800" b="0" strike="noStrike" spc="-1">
                <a:solidFill>
                  <a:srgbClr val="000000"/>
                </a:solidFill>
                <a:latin typeface="Verdana"/>
              </a:rPr>
              <a:t> </a:t>
            </a:r>
            <a:br/>
            <a:r>
              <a:rPr lang="de-DE" sz="1800" b="0" strike="noStrike" spc="-1">
                <a:solidFill>
                  <a:srgbClr val="000000"/>
                </a:solidFill>
                <a:latin typeface="Verdana"/>
              </a:rPr>
              <a:t>(ohne Abi): </a:t>
            </a:r>
          </a:p>
          <a:p>
            <a:pPr marL="742680" lvl="1" indent="-285480">
              <a:spcBef>
                <a:spcPts val="598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1800" b="0" strike="noStrike" spc="-1">
                <a:solidFill>
                  <a:srgbClr val="000000"/>
                </a:solidFill>
                <a:latin typeface="Verdana"/>
              </a:rPr>
              <a:t>FS oder NW</a:t>
            </a:r>
          </a:p>
          <a:p>
            <a:pPr marL="742680" lvl="1" indent="-285480">
              <a:spcBef>
                <a:spcPts val="598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1800" b="0" strike="noStrike" spc="-1">
                <a:solidFill>
                  <a:srgbClr val="000000"/>
                </a:solidFill>
                <a:latin typeface="Verdana"/>
              </a:rPr>
              <a:t>BK oder Mu</a:t>
            </a:r>
          </a:p>
          <a:p>
            <a:pPr marL="742680" lvl="1" indent="-285480">
              <a:spcBef>
                <a:spcPts val="598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1800" b="0" strike="noStrike" spc="-1">
                <a:solidFill>
                  <a:srgbClr val="000000"/>
                </a:solidFill>
                <a:latin typeface="Verdana"/>
              </a:rPr>
              <a:t>EK/GK</a:t>
            </a:r>
          </a:p>
          <a:p>
            <a:pPr marL="742680" lvl="1" indent="-285480">
              <a:spcBef>
                <a:spcPts val="598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1800" b="0" strike="noStrike" spc="-1">
                <a:solidFill>
                  <a:srgbClr val="000000"/>
                </a:solidFill>
                <a:latin typeface="Verdana"/>
              </a:rPr>
              <a:t>Religion</a:t>
            </a:r>
          </a:p>
          <a:p>
            <a:pPr marL="742680" lvl="1" indent="-285480">
              <a:spcBef>
                <a:spcPts val="598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1800" b="0" strike="noStrike" spc="-1">
                <a:solidFill>
                  <a:srgbClr val="000000"/>
                </a:solidFill>
                <a:latin typeface="Verdana"/>
              </a:rPr>
              <a:t>Sport</a:t>
            </a:r>
          </a:p>
          <a:p>
            <a:r>
              <a:rPr lang="de-DE" sz="2000" b="0" strike="noStrike" spc="-1">
                <a:solidFill>
                  <a:srgbClr val="000000"/>
                </a:solidFill>
                <a:latin typeface="Verdana"/>
              </a:rPr>
              <a:t>Noch 2 weitere Kurse:</a:t>
            </a:r>
          </a:p>
          <a:p>
            <a:pPr marL="742680" lvl="1" indent="-285480">
              <a:spcBef>
                <a:spcPts val="697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1800" b="0" strike="noStrike" spc="-1">
                <a:solidFill>
                  <a:srgbClr val="000000"/>
                </a:solidFill>
                <a:latin typeface="Verdana"/>
              </a:rPr>
              <a:t>z.B. Psychologie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5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title"/>
          </p:nvPr>
        </p:nvSpPr>
        <p:spPr>
          <a:xfrm>
            <a:off x="871200" y="859320"/>
            <a:ext cx="8163000" cy="76428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4400" b="0" strike="noStrike" spc="-1">
                <a:solidFill>
                  <a:srgbClr val="003366"/>
                </a:solidFill>
                <a:latin typeface="Verdana"/>
              </a:rPr>
              <a:t>Mögliches Beispiel 2</a:t>
            </a:r>
          </a:p>
        </p:txBody>
      </p:sp>
      <p:sp>
        <p:nvSpPr>
          <p:cNvPr id="119" name="PlaceHolder 2"/>
          <p:cNvSpPr>
            <a:spLocks noGrp="1"/>
          </p:cNvSpPr>
          <p:nvPr>
            <p:ph/>
          </p:nvPr>
        </p:nvSpPr>
        <p:spPr>
          <a:xfrm>
            <a:off x="1033560" y="1916280"/>
            <a:ext cx="8038440" cy="456372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pPr marL="342720" indent="-342720">
              <a:spcBef>
                <a:spcPts val="697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2800" b="0" strike="noStrike" spc="-1">
                <a:solidFill>
                  <a:srgbClr val="000000"/>
                </a:solidFill>
                <a:latin typeface="Verdana"/>
              </a:rPr>
              <a:t>5-stündig – schriftliche Prüfung: </a:t>
            </a:r>
          </a:p>
          <a:p>
            <a:pPr marL="742680" lvl="1" indent="-285480">
              <a:spcBef>
                <a:spcPts val="598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2400" b="0" strike="noStrike" spc="-1">
                <a:solidFill>
                  <a:srgbClr val="000000"/>
                </a:solidFill>
                <a:latin typeface="Verdana"/>
              </a:rPr>
              <a:t>Mathe</a:t>
            </a:r>
          </a:p>
          <a:p>
            <a:pPr marL="742680" lvl="1" indent="-285480">
              <a:spcBef>
                <a:spcPts val="598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2400" b="0" strike="noStrike" spc="-1">
                <a:solidFill>
                  <a:srgbClr val="000000"/>
                </a:solidFill>
                <a:latin typeface="Verdana"/>
              </a:rPr>
              <a:t>Physik</a:t>
            </a:r>
          </a:p>
          <a:p>
            <a:pPr marL="742680" lvl="1" indent="-285480">
              <a:spcBef>
                <a:spcPts val="598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2400" b="0" strike="noStrike" spc="-1">
                <a:solidFill>
                  <a:srgbClr val="000000"/>
                </a:solidFill>
                <a:latin typeface="Verdana"/>
              </a:rPr>
              <a:t>Informatik</a:t>
            </a:r>
          </a:p>
          <a:p>
            <a:pPr marL="742680" lvl="1" indent="-285480">
              <a:spcBef>
                <a:spcPts val="598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endParaRPr lang="de-DE" sz="2400" b="0" strike="noStrike" spc="-1">
              <a:solidFill>
                <a:srgbClr val="000000"/>
              </a:solidFill>
              <a:latin typeface="Verdana"/>
            </a:endParaRPr>
          </a:p>
          <a:p>
            <a:pPr marL="342720" indent="-342720">
              <a:spcBef>
                <a:spcPts val="697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2800" b="0" strike="noStrike" spc="-1">
                <a:solidFill>
                  <a:srgbClr val="000000"/>
                </a:solidFill>
                <a:latin typeface="Verdana"/>
              </a:rPr>
              <a:t>Mündlich: </a:t>
            </a:r>
          </a:p>
          <a:p>
            <a:pPr marL="742680" lvl="1" indent="-285480">
              <a:spcBef>
                <a:spcPts val="697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2400" b="0" strike="noStrike" spc="-1">
                <a:solidFill>
                  <a:srgbClr val="000000"/>
                </a:solidFill>
                <a:latin typeface="Verdana"/>
              </a:rPr>
              <a:t>Deutsch (Pflicht)</a:t>
            </a:r>
          </a:p>
          <a:p>
            <a:pPr marL="742680" lvl="1" indent="-285480">
              <a:spcBef>
                <a:spcPts val="697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2400" b="0" strike="noStrike" spc="-1">
                <a:solidFill>
                  <a:srgbClr val="000000"/>
                </a:solidFill>
                <a:latin typeface="Verdana"/>
              </a:rPr>
              <a:t>Religion </a:t>
            </a:r>
            <a:br/>
            <a:r>
              <a:rPr lang="de-DE" sz="2400" b="0" strike="noStrike" spc="-1">
                <a:solidFill>
                  <a:srgbClr val="000000"/>
                </a:solidFill>
                <a:latin typeface="Verdana"/>
              </a:rPr>
              <a:t>(Gesellschaftswissenschaft Pflicht)</a:t>
            </a:r>
          </a:p>
          <a:p>
            <a:endParaRPr lang="de-DE" sz="2400" b="0" strike="noStrike" spc="-1">
              <a:solidFill>
                <a:srgbClr val="000000"/>
              </a:solidFill>
              <a:latin typeface="Verdana"/>
            </a:endParaRPr>
          </a:p>
          <a:p>
            <a:endParaRPr lang="de-DE" sz="24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20" name="PlaceHolder 3"/>
          <p:cNvSpPr>
            <a:spLocks noGrp="1"/>
          </p:cNvSpPr>
          <p:nvPr>
            <p:ph/>
          </p:nvPr>
        </p:nvSpPr>
        <p:spPr>
          <a:xfrm>
            <a:off x="5040000" y="2448000"/>
            <a:ext cx="3528000" cy="3096000"/>
          </a:xfrm>
          <a:prstGeom prst="rect">
            <a:avLst/>
          </a:prstGeom>
          <a:solidFill>
            <a:srgbClr val="FFFF99"/>
          </a:solidFill>
          <a:ln w="36000">
            <a:solidFill>
              <a:srgbClr val="990000"/>
            </a:solidFill>
            <a:round/>
          </a:ln>
        </p:spPr>
        <p:txBody>
          <a:bodyPr lIns="108000" tIns="64800" rIns="108000" bIns="64800" anchor="t">
            <a:noAutofit/>
          </a:bodyPr>
          <a:lstStyle/>
          <a:p>
            <a:r>
              <a:rPr lang="de-DE" sz="2400" b="0" strike="noStrike" spc="-1">
                <a:solidFill>
                  <a:srgbClr val="000000"/>
                </a:solidFill>
                <a:latin typeface="Verdana"/>
              </a:rPr>
              <a:t>Weitere Pflichtfächer</a:t>
            </a:r>
            <a:r>
              <a:rPr lang="de-DE" sz="2800" b="0" strike="noStrike" spc="-1">
                <a:solidFill>
                  <a:srgbClr val="000000"/>
                </a:solidFill>
                <a:latin typeface="Verdana"/>
              </a:rPr>
              <a:t> </a:t>
            </a:r>
            <a:r>
              <a:rPr lang="de-DE" sz="1800" b="0" strike="noStrike" spc="-1">
                <a:solidFill>
                  <a:srgbClr val="000000"/>
                </a:solidFill>
                <a:latin typeface="Verdana"/>
              </a:rPr>
              <a:t> </a:t>
            </a:r>
          </a:p>
          <a:p>
            <a:pPr marL="742680" lvl="1" indent="-285480">
              <a:spcBef>
                <a:spcPts val="697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1800" b="0" strike="noStrike" spc="-1">
                <a:solidFill>
                  <a:srgbClr val="000000"/>
                </a:solidFill>
                <a:latin typeface="Verdana"/>
              </a:rPr>
              <a:t>FS</a:t>
            </a:r>
          </a:p>
          <a:p>
            <a:pPr marL="742680" lvl="1" indent="-285480">
              <a:spcBef>
                <a:spcPts val="598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1800" b="0" strike="noStrike" spc="-1">
                <a:solidFill>
                  <a:srgbClr val="000000"/>
                </a:solidFill>
                <a:latin typeface="Verdana"/>
              </a:rPr>
              <a:t>BK oder Mu</a:t>
            </a:r>
          </a:p>
          <a:p>
            <a:pPr marL="742680" lvl="1" indent="-285480">
              <a:spcBef>
                <a:spcPts val="598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1800" b="0" strike="noStrike" spc="-1">
                <a:solidFill>
                  <a:srgbClr val="000000"/>
                </a:solidFill>
                <a:latin typeface="Verdana"/>
              </a:rPr>
              <a:t>Geschichte</a:t>
            </a:r>
          </a:p>
          <a:p>
            <a:pPr marL="742680" lvl="1" indent="-285480">
              <a:spcBef>
                <a:spcPts val="598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1800" b="0" strike="noStrike" spc="-1">
                <a:solidFill>
                  <a:srgbClr val="000000"/>
                </a:solidFill>
                <a:latin typeface="Verdana"/>
              </a:rPr>
              <a:t>EK/GK</a:t>
            </a:r>
          </a:p>
          <a:p>
            <a:pPr marL="742680" lvl="1" indent="-285480">
              <a:spcBef>
                <a:spcPts val="598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1800" b="0" strike="noStrike" spc="-1">
                <a:solidFill>
                  <a:srgbClr val="000000"/>
                </a:solidFill>
                <a:latin typeface="Verdana"/>
              </a:rPr>
              <a:t>Sport</a:t>
            </a:r>
          </a:p>
          <a:p>
            <a:r>
              <a:rPr lang="de-DE" sz="2000" b="0" strike="noStrike" spc="-1">
                <a:solidFill>
                  <a:srgbClr val="000000"/>
                </a:solidFill>
                <a:latin typeface="Verdana"/>
              </a:rPr>
              <a:t>Noch 2 weitere Kurse:</a:t>
            </a:r>
          </a:p>
          <a:p>
            <a:pPr marL="742680" lvl="1" indent="-285480">
              <a:spcBef>
                <a:spcPts val="697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1800" b="0" strike="noStrike" spc="-1">
                <a:solidFill>
                  <a:srgbClr val="000000"/>
                </a:solidFill>
                <a:latin typeface="Verdana"/>
              </a:rPr>
              <a:t>z.B. Psychologie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5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title"/>
          </p:nvPr>
        </p:nvSpPr>
        <p:spPr>
          <a:xfrm>
            <a:off x="871200" y="859320"/>
            <a:ext cx="8163000" cy="76428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4400" b="0" strike="noStrike" spc="-1">
                <a:solidFill>
                  <a:srgbClr val="003366"/>
                </a:solidFill>
                <a:latin typeface="Verdana"/>
              </a:rPr>
              <a:t>Mögliches Beispiel 3</a:t>
            </a:r>
          </a:p>
        </p:txBody>
      </p:sp>
      <p:sp>
        <p:nvSpPr>
          <p:cNvPr id="122" name="PlaceHolder 2"/>
          <p:cNvSpPr>
            <a:spLocks noGrp="1"/>
          </p:cNvSpPr>
          <p:nvPr>
            <p:ph/>
          </p:nvPr>
        </p:nvSpPr>
        <p:spPr>
          <a:xfrm>
            <a:off x="1033560" y="1916280"/>
            <a:ext cx="8038440" cy="334152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pPr marL="342720" indent="-342720">
              <a:spcBef>
                <a:spcPts val="697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2800" b="0" strike="noStrike" spc="-1" dirty="0">
                <a:solidFill>
                  <a:srgbClr val="000000"/>
                </a:solidFill>
                <a:latin typeface="Verdana"/>
              </a:rPr>
              <a:t>5-stündig </a:t>
            </a:r>
          </a:p>
          <a:p>
            <a:pPr marL="742680" lvl="1" indent="-285480">
              <a:spcBef>
                <a:spcPts val="598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Englisch</a:t>
            </a:r>
          </a:p>
          <a:p>
            <a:pPr marL="742680" lvl="1" indent="-285480">
              <a:spcBef>
                <a:spcPts val="598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Deutsch</a:t>
            </a:r>
          </a:p>
          <a:p>
            <a:pPr marL="742680" lvl="1" indent="-285480">
              <a:spcBef>
                <a:spcPts val="598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Französisch</a:t>
            </a:r>
          </a:p>
          <a:p>
            <a:pPr marL="457200" lvl="1">
              <a:spcBef>
                <a:spcPts val="598"/>
              </a:spcBef>
              <a:buClr>
                <a:srgbClr val="9A0000"/>
              </a:buClr>
              <a:buSzPct val="70000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endParaRPr lang="de-DE" sz="2400" b="0" strike="noStrike" spc="-1" dirty="0">
              <a:solidFill>
                <a:srgbClr val="000000"/>
              </a:solidFill>
              <a:latin typeface="Verdana"/>
            </a:endParaRPr>
          </a:p>
          <a:p>
            <a:pPr marL="342720" indent="-342720">
              <a:spcBef>
                <a:spcPts val="697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2800" b="0" strike="noStrike" spc="-1" dirty="0">
                <a:solidFill>
                  <a:srgbClr val="000000"/>
                </a:solidFill>
                <a:latin typeface="Verdana"/>
              </a:rPr>
              <a:t>Mündlich: </a:t>
            </a:r>
          </a:p>
          <a:p>
            <a:pPr marL="742680" lvl="1" indent="-285480">
              <a:spcBef>
                <a:spcPts val="697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Mathe (Pflicht)</a:t>
            </a:r>
          </a:p>
          <a:p>
            <a:pPr marL="742680" lvl="1" indent="-285480">
              <a:spcBef>
                <a:spcPts val="697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Geschichte </a:t>
            </a:r>
            <a:br>
              <a:rPr dirty="0"/>
            </a:b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(Gesellschaftswissenschaft Pflicht)</a:t>
            </a:r>
          </a:p>
        </p:txBody>
      </p:sp>
      <p:sp>
        <p:nvSpPr>
          <p:cNvPr id="123" name="PlaceHolder 3"/>
          <p:cNvSpPr>
            <a:spLocks noGrp="1"/>
          </p:cNvSpPr>
          <p:nvPr>
            <p:ph/>
          </p:nvPr>
        </p:nvSpPr>
        <p:spPr>
          <a:xfrm>
            <a:off x="4752000" y="1916280"/>
            <a:ext cx="3672000" cy="3123720"/>
          </a:xfrm>
          <a:prstGeom prst="rect">
            <a:avLst/>
          </a:prstGeom>
          <a:solidFill>
            <a:srgbClr val="FFFF99"/>
          </a:solidFill>
          <a:ln w="36000">
            <a:solidFill>
              <a:srgbClr val="990000"/>
            </a:solidFill>
            <a:round/>
          </a:ln>
        </p:spPr>
        <p:txBody>
          <a:bodyPr lIns="108000" tIns="64800" rIns="108000" bIns="64800" anchor="t">
            <a:noAutofit/>
          </a:bodyPr>
          <a:lstStyle/>
          <a:p>
            <a:r>
              <a:rPr lang="de-DE" sz="2400" b="0" strike="noStrike" spc="-1">
                <a:solidFill>
                  <a:srgbClr val="000000"/>
                </a:solidFill>
                <a:latin typeface="Verdana"/>
              </a:rPr>
              <a:t>Weitere Pflichtfächer</a:t>
            </a:r>
            <a:r>
              <a:rPr lang="de-DE" sz="2800" b="0" strike="noStrike" spc="-1">
                <a:solidFill>
                  <a:srgbClr val="000000"/>
                </a:solidFill>
                <a:latin typeface="Verdana"/>
              </a:rPr>
              <a:t> </a:t>
            </a:r>
            <a:r>
              <a:rPr lang="de-DE" sz="1800" b="0" strike="noStrike" spc="-1">
                <a:solidFill>
                  <a:srgbClr val="000000"/>
                </a:solidFill>
                <a:latin typeface="Verdana"/>
              </a:rPr>
              <a:t> </a:t>
            </a:r>
          </a:p>
          <a:p>
            <a:pPr marL="742680" lvl="1" indent="-285480">
              <a:spcBef>
                <a:spcPts val="598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1800" b="0" strike="noStrike" spc="-1">
                <a:solidFill>
                  <a:srgbClr val="000000"/>
                </a:solidFill>
                <a:latin typeface="Verdana"/>
              </a:rPr>
              <a:t>NW</a:t>
            </a:r>
          </a:p>
          <a:p>
            <a:pPr marL="742680" lvl="1" indent="-285480">
              <a:spcBef>
                <a:spcPts val="598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1800" b="0" strike="noStrike" spc="-1">
                <a:solidFill>
                  <a:srgbClr val="000000"/>
                </a:solidFill>
                <a:latin typeface="Verdana"/>
              </a:rPr>
              <a:t>BK oder Mu</a:t>
            </a:r>
          </a:p>
          <a:p>
            <a:pPr marL="742680" lvl="1" indent="-285480">
              <a:spcBef>
                <a:spcPts val="598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1800" b="0" strike="noStrike" spc="-1">
                <a:solidFill>
                  <a:srgbClr val="000000"/>
                </a:solidFill>
                <a:latin typeface="Verdana"/>
              </a:rPr>
              <a:t>EK/GK</a:t>
            </a:r>
          </a:p>
          <a:p>
            <a:pPr marL="742680" lvl="1" indent="-285480">
              <a:spcBef>
                <a:spcPts val="598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1800" b="0" strike="noStrike" spc="-1">
                <a:solidFill>
                  <a:srgbClr val="000000"/>
                </a:solidFill>
                <a:latin typeface="Verdana"/>
              </a:rPr>
              <a:t>Religion</a:t>
            </a:r>
          </a:p>
          <a:p>
            <a:pPr marL="742680" lvl="1" indent="-285480">
              <a:spcBef>
                <a:spcPts val="598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1800" b="0" strike="noStrike" spc="-1">
                <a:solidFill>
                  <a:srgbClr val="000000"/>
                </a:solidFill>
                <a:latin typeface="Verdana"/>
              </a:rPr>
              <a:t>Sport</a:t>
            </a:r>
          </a:p>
          <a:p>
            <a:r>
              <a:rPr lang="de-DE" sz="2000" b="0" strike="noStrike" spc="-1">
                <a:solidFill>
                  <a:srgbClr val="000000"/>
                </a:solidFill>
                <a:latin typeface="Verdana"/>
              </a:rPr>
              <a:t>Noch 2 weitere Kurse:</a:t>
            </a:r>
          </a:p>
          <a:p>
            <a:pPr marL="742680" lvl="1" indent="-285480">
              <a:spcBef>
                <a:spcPts val="697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1800" b="0" strike="noStrike" spc="-1">
                <a:solidFill>
                  <a:srgbClr val="000000"/>
                </a:solidFill>
                <a:latin typeface="Verdana"/>
              </a:rPr>
              <a:t>z.B. Psychologie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5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/>
          </p:nvPr>
        </p:nvSpPr>
        <p:spPr>
          <a:xfrm>
            <a:off x="889560" y="1915920"/>
            <a:ext cx="8110440" cy="419076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pPr marL="342720" indent="-342720">
              <a:lnSpc>
                <a:spcPct val="100000"/>
              </a:lnSpc>
              <a:spcBef>
                <a:spcPts val="882"/>
              </a:spcBef>
              <a:spcAft>
                <a:spcPts val="283"/>
              </a:spcAft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2400" b="0" strike="noStrike" spc="-1" dirty="0">
                <a:solidFill>
                  <a:srgbClr val="000000"/>
                </a:solidFill>
                <a:latin typeface="Verdana"/>
                <a:ea typeface="Times New Roman"/>
              </a:rPr>
              <a:t>Wenn man LF Wirtschaft belegt oder in einem Fach aus dem Wahlbereich </a:t>
            </a:r>
            <a:r>
              <a:rPr lang="de-DE" sz="2200" b="0" strike="noStrike" spc="-1" dirty="0">
                <a:solidFill>
                  <a:srgbClr val="000000"/>
                </a:solidFill>
                <a:latin typeface="Verdana"/>
                <a:ea typeface="Times New Roman"/>
              </a:rPr>
              <a:t>(z.B. Literatur und Theater)</a:t>
            </a:r>
            <a:r>
              <a:rPr lang="de-DE" sz="2400" b="0" strike="noStrike" spc="-1" dirty="0">
                <a:solidFill>
                  <a:srgbClr val="000000"/>
                </a:solidFill>
                <a:latin typeface="Verdana"/>
                <a:ea typeface="Times New Roman"/>
              </a:rPr>
              <a:t> mündliches Abi macht, dann wird dieses – wie jedes mündliche Abiturfach </a:t>
            </a:r>
            <a:r>
              <a:rPr lang="de-DE" sz="2400" spc="-1" dirty="0">
                <a:solidFill>
                  <a:srgbClr val="000000"/>
                </a:solidFill>
                <a:latin typeface="Verdana"/>
                <a:ea typeface="Times New Roman"/>
              </a:rPr>
              <a:t>– z</a:t>
            </a:r>
            <a:r>
              <a:rPr lang="de-DE" sz="2400" b="0" strike="noStrike" spc="-1" dirty="0">
                <a:solidFill>
                  <a:srgbClr val="000000"/>
                </a:solidFill>
                <a:latin typeface="Verdana"/>
                <a:ea typeface="Times New Roman"/>
              </a:rPr>
              <a:t>u einem anrechnungspflichtigen Kurs </a:t>
            </a:r>
            <a:r>
              <a:rPr lang="de-DE" sz="2200" b="0" strike="noStrike" spc="-1" dirty="0">
                <a:solidFill>
                  <a:srgbClr val="000000"/>
                </a:solidFill>
                <a:latin typeface="Verdana"/>
                <a:ea typeface="Times New Roman"/>
              </a:rPr>
              <a:t>(alle vier HJ)</a:t>
            </a:r>
            <a:r>
              <a:rPr lang="de-DE" sz="2400" b="0" strike="noStrike" spc="-1" dirty="0">
                <a:solidFill>
                  <a:srgbClr val="000000"/>
                </a:solidFill>
                <a:latin typeface="Verdana"/>
                <a:ea typeface="Times New Roman"/>
              </a:rPr>
              <a:t>.</a:t>
            </a:r>
            <a:endParaRPr lang="de-DE" sz="2400" b="0" strike="noStrike" spc="-1" dirty="0">
              <a:solidFill>
                <a:srgbClr val="000000"/>
              </a:solidFill>
              <a:latin typeface="Verdana"/>
            </a:endParaRPr>
          </a:p>
          <a:p>
            <a:pPr marL="342720" indent="-342720">
              <a:lnSpc>
                <a:spcPct val="100000"/>
              </a:lnSpc>
              <a:spcBef>
                <a:spcPts val="882"/>
              </a:spcBef>
              <a:spcAft>
                <a:spcPts val="283"/>
              </a:spcAft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2400" b="0" strike="noStrike" spc="-1" dirty="0">
                <a:solidFill>
                  <a:srgbClr val="000000"/>
                </a:solidFill>
                <a:latin typeface="Verdana"/>
                <a:ea typeface="Times New Roman"/>
              </a:rPr>
              <a:t>Zusätzlich dazu hat man noch die 40 beleg-pflichtigen Kurse </a:t>
            </a:r>
            <a:r>
              <a:rPr lang="de-DE" sz="2200" b="0" strike="noStrike" spc="-1" dirty="0">
                <a:solidFill>
                  <a:srgbClr val="000000"/>
                </a:solidFill>
                <a:latin typeface="Verdana"/>
                <a:ea typeface="Times New Roman"/>
              </a:rPr>
              <a:t>(von denen nur Sport, Religion und BK/Musik nicht (voll) anrechnungspflichtig sind).</a:t>
            </a:r>
            <a:endParaRPr lang="de-DE" sz="2200" b="0" strike="noStrike" spc="-1" dirty="0">
              <a:solidFill>
                <a:srgbClr val="000000"/>
              </a:solidFill>
              <a:latin typeface="Verdana"/>
            </a:endParaRPr>
          </a:p>
          <a:p>
            <a:pPr marL="342720" indent="-342720">
              <a:lnSpc>
                <a:spcPct val="100000"/>
              </a:lnSpc>
              <a:spcBef>
                <a:spcPts val="882"/>
              </a:spcBef>
              <a:spcAft>
                <a:spcPts val="283"/>
              </a:spcAft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2400" b="0" strike="noStrike" spc="-1" dirty="0">
                <a:solidFill>
                  <a:srgbClr val="000000"/>
                </a:solidFill>
                <a:latin typeface="Verdana"/>
                <a:ea typeface="Times New Roman"/>
              </a:rPr>
              <a:t>Wenn also zusätzlich noch in einem dieser Fächer eine Abiturprüfung dazu kommt, kann es eng werden.</a:t>
            </a:r>
            <a:endParaRPr lang="de-DE" sz="2400" b="0" strike="noStrike" spc="-1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 type="title"/>
          </p:nvPr>
        </p:nvSpPr>
        <p:spPr>
          <a:xfrm>
            <a:off x="871200" y="189000"/>
            <a:ext cx="8163000" cy="143460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4400" b="0" strike="noStrike" spc="-1">
                <a:solidFill>
                  <a:srgbClr val="003366"/>
                </a:solidFill>
                <a:latin typeface="Verdana"/>
              </a:rPr>
              <a:t>Probleme mit der Anrechnungspflicht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/>
          </p:nvPr>
        </p:nvSpPr>
        <p:spPr>
          <a:xfrm>
            <a:off x="889560" y="1944000"/>
            <a:ext cx="8110440" cy="419076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pPr marL="342720" indent="-342720">
              <a:lnSpc>
                <a:spcPct val="90000"/>
              </a:lnSpc>
              <a:spcBef>
                <a:spcPts val="598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2000" b="0" strike="noStrike" spc="-1" dirty="0">
                <a:solidFill>
                  <a:srgbClr val="000000"/>
                </a:solidFill>
                <a:latin typeface="Verdana"/>
              </a:rPr>
              <a:t>Ein etwas konstruiertes Gegenbeispiel:</a:t>
            </a:r>
          </a:p>
          <a:p>
            <a:pPr marL="742680" lvl="1" indent="-285480">
              <a:spcBef>
                <a:spcPts val="697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2000" b="1" strike="noStrike" spc="-1" dirty="0">
                <a:solidFill>
                  <a:srgbClr val="000000"/>
                </a:solidFill>
                <a:latin typeface="Verdana"/>
              </a:rPr>
              <a:t>M, D, </a:t>
            </a:r>
            <a:r>
              <a:rPr lang="de-DE" sz="2000" b="1" strike="noStrike" spc="-1" dirty="0" err="1">
                <a:solidFill>
                  <a:srgbClr val="000000"/>
                </a:solidFill>
                <a:latin typeface="Verdana"/>
              </a:rPr>
              <a:t>Rel</a:t>
            </a:r>
            <a:r>
              <a:rPr lang="de-DE" sz="2000" b="1" strike="noStrike" spc="-1" dirty="0">
                <a:solidFill>
                  <a:srgbClr val="000000"/>
                </a:solidFill>
                <a:latin typeface="Verdana"/>
              </a:rPr>
              <a:t> </a:t>
            </a:r>
            <a:r>
              <a:rPr lang="de-DE" sz="2000" b="0" strike="noStrike" spc="-1" dirty="0">
                <a:solidFill>
                  <a:srgbClr val="000000"/>
                </a:solidFill>
                <a:latin typeface="Verdana"/>
              </a:rPr>
              <a:t>als schriftl. Prüfungsfächer (LF)</a:t>
            </a:r>
          </a:p>
          <a:p>
            <a:pPr marL="742680" lvl="1" indent="-285480">
              <a:spcBef>
                <a:spcPts val="697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2000" b="1" strike="noStrike" spc="-1" dirty="0" err="1">
                <a:solidFill>
                  <a:srgbClr val="000000"/>
                </a:solidFill>
                <a:latin typeface="Verdana"/>
              </a:rPr>
              <a:t>Lit</a:t>
            </a:r>
            <a:r>
              <a:rPr lang="de-DE" sz="2000" b="1" spc="-1" dirty="0">
                <a:solidFill>
                  <a:srgbClr val="000000"/>
                </a:solidFill>
                <a:latin typeface="Verdana"/>
              </a:rPr>
              <a:t>.</a:t>
            </a:r>
            <a:r>
              <a:rPr lang="de-DE" sz="2000" b="1" strike="noStrike" spc="-1" dirty="0">
                <a:solidFill>
                  <a:srgbClr val="000000"/>
                </a:solidFill>
                <a:latin typeface="Verdana"/>
              </a:rPr>
              <a:t>/Theater, S </a:t>
            </a:r>
            <a:r>
              <a:rPr lang="de-DE" sz="2000" b="0" strike="noStrike" spc="-1" dirty="0">
                <a:solidFill>
                  <a:srgbClr val="000000"/>
                </a:solidFill>
                <a:latin typeface="Verdana"/>
              </a:rPr>
              <a:t>als mündliche Prüfungsfächer (BF)</a:t>
            </a:r>
          </a:p>
          <a:p>
            <a:pPr marL="342720" indent="-342720">
              <a:spcBef>
                <a:spcPts val="799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2000" b="0" strike="noStrike" spc="-1" dirty="0">
                <a:solidFill>
                  <a:srgbClr val="000000"/>
                </a:solidFill>
                <a:latin typeface="Verdana"/>
              </a:rPr>
              <a:t>Wäre nicht möglich weil man so auf </a:t>
            </a:r>
            <a:r>
              <a:rPr lang="de-DE" sz="2000" b="1" strike="noStrike" spc="-1" dirty="0">
                <a:solidFill>
                  <a:srgbClr val="000000"/>
                </a:solidFill>
                <a:latin typeface="Verdana"/>
              </a:rPr>
              <a:t>42</a:t>
            </a:r>
            <a:r>
              <a:rPr lang="de-DE" sz="2000" b="0" strike="noStrike" spc="-1" dirty="0">
                <a:solidFill>
                  <a:srgbClr val="000000"/>
                </a:solidFill>
                <a:latin typeface="Verdana"/>
              </a:rPr>
              <a:t> verpflichtend anzurechnende Kurse kommt:</a:t>
            </a:r>
          </a:p>
          <a:p>
            <a:pPr marL="742680" lvl="1" indent="-285480">
              <a:spcBef>
                <a:spcPts val="697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2000" b="0" strike="noStrike" spc="-1" dirty="0">
                <a:solidFill>
                  <a:srgbClr val="000000"/>
                </a:solidFill>
                <a:latin typeface="Verdana"/>
              </a:rPr>
              <a:t>Von 40 belegpflichtigen Kursen kann man nur zwei der vier Kurse in BK oder Mu nicht anrechnen lassen.</a:t>
            </a:r>
            <a:br>
              <a:rPr lang="de-DE" sz="2000" b="0" strike="noStrike" spc="-1" dirty="0">
                <a:solidFill>
                  <a:srgbClr val="000000"/>
                </a:solidFill>
                <a:latin typeface="Verdana"/>
              </a:rPr>
            </a:br>
            <a:r>
              <a:rPr lang="de-DE" sz="1600" b="0" strike="noStrike" spc="-1" dirty="0">
                <a:solidFill>
                  <a:srgbClr val="000000"/>
                </a:solidFill>
                <a:latin typeface="Verdana"/>
              </a:rPr>
              <a:t>(Reli und Sport sind als Prüfungsfächer anrechnungspflichtig)</a:t>
            </a:r>
          </a:p>
          <a:p>
            <a:pPr marL="742680" lvl="1" indent="-285480">
              <a:spcBef>
                <a:spcPts val="697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2000" b="0" strike="noStrike" spc="-1" dirty="0">
                <a:solidFill>
                  <a:srgbClr val="000000"/>
                </a:solidFill>
                <a:latin typeface="Verdana"/>
              </a:rPr>
              <a:t>Zu den nun 38 anrechnungspflichtigen Kursen kämen nun noch die vier in Literatur/Theater aus dem Wahlbereich hinzu</a:t>
            </a:r>
            <a:br>
              <a:rPr lang="de-DE" sz="2000" b="0" strike="noStrike" spc="-1" dirty="0">
                <a:solidFill>
                  <a:srgbClr val="000000"/>
                </a:solidFill>
                <a:latin typeface="Verdana"/>
              </a:rPr>
            </a:br>
            <a:r>
              <a:rPr lang="de-DE" sz="1600" b="0" strike="noStrike" spc="-1" dirty="0">
                <a:solidFill>
                  <a:srgbClr val="000000"/>
                </a:solidFill>
                <a:latin typeface="Verdana"/>
              </a:rPr>
              <a:t>(es müssen alle vier angerechnet werden, da mdl. Prüfungsfach)</a:t>
            </a:r>
          </a:p>
          <a:p>
            <a:pPr marL="342720" indent="-342720">
              <a:spcBef>
                <a:spcPts val="799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2000" b="0" strike="noStrike" spc="-1" dirty="0">
                <a:solidFill>
                  <a:srgbClr val="000000"/>
                </a:solidFill>
                <a:latin typeface="Verdana"/>
              </a:rPr>
              <a:t>Probleme wie diese gibt’s aber nur sehr selten</a:t>
            </a:r>
          </a:p>
        </p:txBody>
      </p:sp>
      <p:sp>
        <p:nvSpPr>
          <p:cNvPr id="114" name="PlaceHolder 2"/>
          <p:cNvSpPr>
            <a:spLocks noGrp="1"/>
          </p:cNvSpPr>
          <p:nvPr>
            <p:ph type="title"/>
          </p:nvPr>
        </p:nvSpPr>
        <p:spPr>
          <a:xfrm>
            <a:off x="871200" y="189000"/>
            <a:ext cx="8163000" cy="143460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4400" b="0" strike="noStrike" spc="-1">
                <a:solidFill>
                  <a:srgbClr val="003366"/>
                </a:solidFill>
                <a:latin typeface="Verdana"/>
              </a:rPr>
              <a:t>Probleme mit der Anrechnungspflicht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title"/>
          </p:nvPr>
        </p:nvSpPr>
        <p:spPr>
          <a:xfrm>
            <a:off x="871200" y="859320"/>
            <a:ext cx="8163000" cy="76428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4400" b="0" strike="noStrike" spc="-1">
                <a:solidFill>
                  <a:srgbClr val="003366"/>
                </a:solidFill>
                <a:latin typeface="Verdana"/>
              </a:rPr>
              <a:t>Berechnung der Abiturnote</a:t>
            </a:r>
          </a:p>
        </p:txBody>
      </p:sp>
      <p:sp>
        <p:nvSpPr>
          <p:cNvPr id="125" name="PlaceHolder 2"/>
          <p:cNvSpPr>
            <a:spLocks noGrp="1"/>
          </p:cNvSpPr>
          <p:nvPr>
            <p:ph/>
          </p:nvPr>
        </p:nvSpPr>
        <p:spPr>
          <a:xfrm>
            <a:off x="1033200" y="1915920"/>
            <a:ext cx="8182800" cy="419076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pPr marL="342720" indent="-342720">
              <a:lnSpc>
                <a:spcPct val="90000"/>
              </a:lnSpc>
              <a:spcBef>
                <a:spcPts val="833"/>
              </a:spcBef>
              <a:spcAft>
                <a:spcPts val="283"/>
              </a:spcAft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endParaRPr lang="de-DE" sz="3200" b="0" strike="noStrike" spc="-1" dirty="0">
              <a:solidFill>
                <a:srgbClr val="000000"/>
              </a:solidFill>
              <a:latin typeface="Verdana"/>
            </a:endParaRPr>
          </a:p>
          <a:p>
            <a:pPr marL="342720" indent="-342720">
              <a:lnSpc>
                <a:spcPct val="90000"/>
              </a:lnSpc>
              <a:spcBef>
                <a:spcPts val="833"/>
              </a:spcBef>
              <a:spcAft>
                <a:spcPts val="283"/>
              </a:spcAft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2200" b="1" strike="noStrike" spc="-1" dirty="0">
                <a:solidFill>
                  <a:srgbClr val="000000"/>
                </a:solidFill>
                <a:latin typeface="Verdana"/>
                <a:ea typeface="Times New Roman"/>
              </a:rPr>
              <a:t>GRUNDSÄTZLICHES</a:t>
            </a:r>
            <a:endParaRPr lang="de-DE" sz="2200" b="0" strike="noStrike" spc="-1" dirty="0">
              <a:solidFill>
                <a:srgbClr val="000000"/>
              </a:solidFill>
              <a:latin typeface="Verdana"/>
            </a:endParaRPr>
          </a:p>
          <a:p>
            <a:pPr marL="742680" lvl="1" indent="-285480">
              <a:spcBef>
                <a:spcPts val="697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2200" b="0" strike="noStrike" spc="-1" dirty="0">
                <a:solidFill>
                  <a:srgbClr val="000000"/>
                </a:solidFill>
                <a:latin typeface="Verdana"/>
                <a:ea typeface="Times New Roman"/>
              </a:rPr>
              <a:t>Neue Notenskala: Punkte statt Noten</a:t>
            </a:r>
            <a:endParaRPr lang="de-DE" sz="2200" b="0" strike="noStrike" spc="-1" dirty="0">
              <a:solidFill>
                <a:srgbClr val="000000"/>
              </a:solidFill>
              <a:latin typeface="Verdana"/>
            </a:endParaRPr>
          </a:p>
          <a:p>
            <a:pPr marL="742680" lvl="1" indent="-285480">
              <a:spcBef>
                <a:spcPts val="697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endParaRPr lang="de-DE" sz="2200" b="0" strike="noStrike" spc="-1" dirty="0">
              <a:solidFill>
                <a:srgbClr val="000000"/>
              </a:solidFill>
              <a:latin typeface="Verdana"/>
            </a:endParaRPr>
          </a:p>
          <a:p>
            <a:pPr marL="742680" lvl="1" indent="-285480">
              <a:spcBef>
                <a:spcPts val="697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endParaRPr lang="de-DE" sz="2200" b="0" strike="noStrike" spc="-1" dirty="0">
              <a:solidFill>
                <a:srgbClr val="000000"/>
              </a:solidFill>
              <a:latin typeface="Verdana"/>
            </a:endParaRPr>
          </a:p>
          <a:p>
            <a:pPr marL="742680" lvl="1" indent="-285480">
              <a:spcBef>
                <a:spcPts val="697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endParaRPr lang="de-DE" sz="2200" b="0" strike="noStrike" spc="-1" dirty="0">
              <a:solidFill>
                <a:srgbClr val="000000"/>
              </a:solidFill>
              <a:latin typeface="Verdana"/>
            </a:endParaRPr>
          </a:p>
          <a:p>
            <a:pPr marL="742680" lvl="1" indent="-285480">
              <a:spcBef>
                <a:spcPts val="697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2200" b="0" strike="noStrike" spc="-1" dirty="0">
                <a:solidFill>
                  <a:srgbClr val="000000"/>
                </a:solidFill>
                <a:latin typeface="Verdana"/>
                <a:ea typeface="Times New Roman"/>
              </a:rPr>
              <a:t>Zusammensetzung der Abschlussnote:</a:t>
            </a:r>
            <a:endParaRPr lang="de-DE" sz="2200" b="0" strike="noStrike" spc="-1" dirty="0">
              <a:solidFill>
                <a:srgbClr val="000000"/>
              </a:solidFill>
              <a:latin typeface="Verdana"/>
            </a:endParaRPr>
          </a:p>
          <a:p>
            <a:pPr marL="1143000" lvl="2" indent="-228600">
              <a:spcBef>
                <a:spcPts val="598"/>
              </a:spcBef>
              <a:buClr>
                <a:srgbClr val="003366"/>
              </a:buClr>
              <a:buFont typeface="Verdana"/>
              <a:buChar char="•"/>
              <a:tabLst>
                <a:tab pos="685800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1000" algn="l"/>
                <a:tab pos="8915400" algn="l"/>
              </a:tabLst>
            </a:pPr>
            <a:r>
              <a:rPr lang="de-DE" sz="2200" b="0" strike="noStrike" spc="-1" dirty="0">
                <a:solidFill>
                  <a:srgbClr val="000000"/>
                </a:solidFill>
                <a:latin typeface="Verdana"/>
                <a:ea typeface="Times New Roman"/>
              </a:rPr>
              <a:t>Block I aus den vier Halbjahren (2/3)</a:t>
            </a:r>
            <a:endParaRPr lang="de-DE" sz="2200" b="0" strike="noStrike" spc="-1" dirty="0">
              <a:solidFill>
                <a:srgbClr val="000000"/>
              </a:solidFill>
              <a:latin typeface="Verdana"/>
            </a:endParaRPr>
          </a:p>
          <a:p>
            <a:pPr marL="1143000" lvl="2" indent="-228600">
              <a:spcBef>
                <a:spcPts val="598"/>
              </a:spcBef>
              <a:buClr>
                <a:srgbClr val="003366"/>
              </a:buClr>
              <a:buFont typeface="Verdana"/>
              <a:buChar char="•"/>
              <a:tabLst>
                <a:tab pos="685800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1000" algn="l"/>
                <a:tab pos="8915400" algn="l"/>
              </a:tabLst>
            </a:pPr>
            <a:r>
              <a:rPr lang="de-DE" sz="2200" b="0" strike="noStrike" spc="-1" dirty="0">
                <a:solidFill>
                  <a:srgbClr val="000000"/>
                </a:solidFill>
                <a:latin typeface="Verdana"/>
                <a:ea typeface="Times New Roman"/>
              </a:rPr>
              <a:t>Block II aus der Abiturprüfung (1/3)</a:t>
            </a:r>
            <a:endParaRPr lang="de-DE" sz="2200" b="0" strike="noStrike" spc="-1" dirty="0">
              <a:solidFill>
                <a:srgbClr val="000000"/>
              </a:solidFill>
              <a:latin typeface="Verdana"/>
            </a:endParaRPr>
          </a:p>
          <a:p>
            <a:pPr marL="342720" indent="-342720">
              <a:lnSpc>
                <a:spcPct val="90000"/>
              </a:lnSpc>
              <a:spcBef>
                <a:spcPts val="833"/>
              </a:spcBef>
              <a:spcAft>
                <a:spcPts val="283"/>
              </a:spcAft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endParaRPr lang="de-DE" sz="2200" b="0" strike="noStrike" spc="-1" dirty="0">
              <a:solidFill>
                <a:srgbClr val="000000"/>
              </a:solidFill>
              <a:latin typeface="Verdana"/>
            </a:endParaRPr>
          </a:p>
          <a:p>
            <a:pPr marL="342720" indent="-342720">
              <a:lnSpc>
                <a:spcPct val="90000"/>
              </a:lnSpc>
              <a:spcBef>
                <a:spcPts val="833"/>
              </a:spcBef>
              <a:spcAft>
                <a:spcPts val="283"/>
              </a:spcAft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endParaRPr lang="de-DE" sz="2200" b="0" strike="noStrike" spc="-1" dirty="0">
              <a:solidFill>
                <a:srgbClr val="000000"/>
              </a:solidFill>
              <a:latin typeface="Verdana"/>
            </a:endParaRPr>
          </a:p>
          <a:p>
            <a:pPr marL="342720" indent="-342720">
              <a:lnSpc>
                <a:spcPct val="90000"/>
              </a:lnSpc>
              <a:spcBef>
                <a:spcPts val="833"/>
              </a:spcBef>
              <a:spcAft>
                <a:spcPts val="283"/>
              </a:spcAft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endParaRPr lang="de-DE" sz="2200" b="0" strike="noStrike" spc="-1" dirty="0">
              <a:solidFill>
                <a:srgbClr val="000000"/>
              </a:solidFill>
              <a:latin typeface="Verdana"/>
            </a:endParaRPr>
          </a:p>
          <a:p>
            <a:pPr marL="742680" lvl="1" indent="-285480">
              <a:spcBef>
                <a:spcPts val="697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endParaRPr lang="de-DE" sz="2200" b="0" strike="noStrike" spc="-1" dirty="0">
              <a:solidFill>
                <a:srgbClr val="000000"/>
              </a:solidFill>
              <a:latin typeface="Verdana"/>
            </a:endParaRPr>
          </a:p>
        </p:txBody>
      </p:sp>
      <p:graphicFrame>
        <p:nvGraphicFramePr>
          <p:cNvPr id="126" name="Tabelle 125"/>
          <p:cNvGraphicFramePr/>
          <p:nvPr/>
        </p:nvGraphicFramePr>
        <p:xfrm>
          <a:off x="391680" y="3409560"/>
          <a:ext cx="8453160" cy="785880"/>
        </p:xfrm>
        <a:graphic>
          <a:graphicData uri="http://schemas.openxmlformats.org/drawingml/2006/table">
            <a:tbl>
              <a:tblPr/>
              <a:tblGrid>
                <a:gridCol w="528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88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7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284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284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288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284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2704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2884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2848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2884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2848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2704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2884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52848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52848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3686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48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de-DE" sz="1800" b="1" strike="noStrike" spc="-1">
                          <a:solidFill>
                            <a:srgbClr val="000000"/>
                          </a:solidFill>
                          <a:latin typeface="Verdana"/>
                        </a:rPr>
                        <a:t>15</a:t>
                      </a:r>
                      <a:endParaRPr lang="de-DE" sz="1800" b="0" strike="noStrike" spc="-1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000" marR="90000">
                    <a:solidFill>
                      <a:srgbClr val="F7810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48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de-DE" sz="1800" b="1" strike="noStrike" spc="-1">
                          <a:solidFill>
                            <a:srgbClr val="000000"/>
                          </a:solidFill>
                          <a:latin typeface="Verdana"/>
                        </a:rPr>
                        <a:t>14</a:t>
                      </a:r>
                      <a:endParaRPr lang="de-DE" sz="1800" b="0" strike="noStrike" spc="-1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000" marR="90000">
                    <a:solidFill>
                      <a:srgbClr val="F7810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48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de-DE" sz="1800" b="1" strike="noStrike" spc="-1">
                          <a:solidFill>
                            <a:srgbClr val="000000"/>
                          </a:solidFill>
                          <a:latin typeface="Verdana"/>
                        </a:rPr>
                        <a:t>13</a:t>
                      </a:r>
                      <a:endParaRPr lang="de-DE" sz="1800" b="0" strike="noStrike" spc="-1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000" marR="90000">
                    <a:solidFill>
                      <a:srgbClr val="F7810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48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de-DE" sz="1800" b="1" strike="noStrike" spc="-1">
                          <a:solidFill>
                            <a:srgbClr val="000000"/>
                          </a:solidFill>
                          <a:latin typeface="Verdana"/>
                        </a:rPr>
                        <a:t>12</a:t>
                      </a:r>
                      <a:endParaRPr lang="de-DE" sz="1800" b="0" strike="noStrike" spc="-1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000" marR="90000">
                    <a:solidFill>
                      <a:srgbClr val="F7810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48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de-DE" sz="1800" b="1" strike="noStrike" spc="-1">
                          <a:solidFill>
                            <a:srgbClr val="000000"/>
                          </a:solidFill>
                          <a:latin typeface="Verdana"/>
                        </a:rPr>
                        <a:t>11</a:t>
                      </a:r>
                      <a:endParaRPr lang="de-DE" sz="1800" b="0" strike="noStrike" spc="-1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000" marR="90000">
                    <a:solidFill>
                      <a:srgbClr val="F7810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48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de-DE" sz="1800" b="1" strike="noStrike" spc="-1">
                          <a:solidFill>
                            <a:srgbClr val="000000"/>
                          </a:solidFill>
                          <a:latin typeface="Verdana"/>
                        </a:rPr>
                        <a:t>10</a:t>
                      </a:r>
                      <a:endParaRPr lang="de-DE" sz="1800" b="0" strike="noStrike" spc="-1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000" marR="90000">
                    <a:solidFill>
                      <a:srgbClr val="F7810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48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de-DE" sz="1800" b="1" strike="noStrike" spc="-1">
                          <a:solidFill>
                            <a:srgbClr val="000000"/>
                          </a:solidFill>
                          <a:latin typeface="Verdana"/>
                        </a:rPr>
                        <a:t>9</a:t>
                      </a:r>
                      <a:endParaRPr lang="de-DE" sz="1800" b="0" strike="noStrike" spc="-1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000" marR="90000">
                    <a:solidFill>
                      <a:srgbClr val="F7810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48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de-DE" sz="1800" b="1" strike="noStrike" spc="-1">
                          <a:solidFill>
                            <a:srgbClr val="000000"/>
                          </a:solidFill>
                          <a:latin typeface="Verdana"/>
                        </a:rPr>
                        <a:t>8</a:t>
                      </a:r>
                      <a:endParaRPr lang="de-DE" sz="1800" b="0" strike="noStrike" spc="-1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000" marR="90000">
                    <a:solidFill>
                      <a:srgbClr val="F7810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48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de-DE" sz="1800" b="1" strike="noStrike" spc="-1">
                          <a:solidFill>
                            <a:srgbClr val="000000"/>
                          </a:solidFill>
                          <a:latin typeface="Verdana"/>
                        </a:rPr>
                        <a:t>7</a:t>
                      </a:r>
                      <a:endParaRPr lang="de-DE" sz="1800" b="0" strike="noStrike" spc="-1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000" marR="90000">
                    <a:solidFill>
                      <a:srgbClr val="F7810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48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de-DE" sz="1800" b="1" strike="noStrike" spc="-1">
                          <a:solidFill>
                            <a:srgbClr val="000000"/>
                          </a:solidFill>
                          <a:latin typeface="Verdana"/>
                        </a:rPr>
                        <a:t>6</a:t>
                      </a:r>
                      <a:endParaRPr lang="de-DE" sz="1800" b="0" strike="noStrike" spc="-1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000" marR="90000">
                    <a:solidFill>
                      <a:srgbClr val="F7810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48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de-DE" sz="1800" b="1" strike="noStrike" spc="-1">
                          <a:solidFill>
                            <a:srgbClr val="000000"/>
                          </a:solidFill>
                          <a:latin typeface="Verdana"/>
                        </a:rPr>
                        <a:t>5</a:t>
                      </a:r>
                      <a:endParaRPr lang="de-DE" sz="1800" b="0" strike="noStrike" spc="-1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000" marR="90000">
                    <a:solidFill>
                      <a:srgbClr val="F7810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48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de-DE" sz="1800" b="1" strike="noStrike" spc="-1">
                          <a:solidFill>
                            <a:srgbClr val="000000"/>
                          </a:solidFill>
                          <a:latin typeface="Verdana"/>
                        </a:rPr>
                        <a:t>4</a:t>
                      </a:r>
                      <a:endParaRPr lang="de-DE" sz="1800" b="0" strike="noStrike" spc="-1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000" marR="90000">
                    <a:solidFill>
                      <a:srgbClr val="F7810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48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de-DE" sz="1800" b="1" strike="noStrike" spc="-1">
                          <a:solidFill>
                            <a:srgbClr val="000000"/>
                          </a:solidFill>
                          <a:latin typeface="Verdana"/>
                        </a:rPr>
                        <a:t>3</a:t>
                      </a:r>
                      <a:endParaRPr lang="de-DE" sz="1800" b="0" strike="noStrike" spc="-1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000" marR="90000">
                    <a:solidFill>
                      <a:srgbClr val="F7810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48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de-DE" sz="1800" b="1" strike="noStrike" spc="-1">
                          <a:solidFill>
                            <a:srgbClr val="000000"/>
                          </a:solidFill>
                          <a:latin typeface="Verdana"/>
                        </a:rPr>
                        <a:t>2</a:t>
                      </a:r>
                      <a:endParaRPr lang="de-DE" sz="1800" b="0" strike="noStrike" spc="-1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000" marR="90000">
                    <a:solidFill>
                      <a:srgbClr val="F7810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48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de-DE" sz="1800" b="1" strike="noStrike" spc="-1">
                          <a:solidFill>
                            <a:srgbClr val="000000"/>
                          </a:solidFill>
                          <a:latin typeface="Verdana"/>
                        </a:rPr>
                        <a:t>1</a:t>
                      </a:r>
                      <a:endParaRPr lang="de-DE" sz="1800" b="0" strike="noStrike" spc="-1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000" marR="90000">
                    <a:solidFill>
                      <a:srgbClr val="F7810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48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de-DE" sz="1800" b="1" strike="noStrike" spc="-1">
                          <a:solidFill>
                            <a:srgbClr val="000000"/>
                          </a:solidFill>
                          <a:latin typeface="Verdana"/>
                        </a:rPr>
                        <a:t>0</a:t>
                      </a:r>
                      <a:endParaRPr lang="de-DE" sz="1800" b="0" strike="noStrike" spc="-1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000" marR="90000">
                    <a:solidFill>
                      <a:srgbClr val="F7810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7240"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48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de-DE" sz="1800" b="1" strike="noStrike" spc="-1">
                          <a:solidFill>
                            <a:srgbClr val="000000"/>
                          </a:solidFill>
                          <a:latin typeface="Verdana"/>
                        </a:rPr>
                        <a:t>Sehr gut</a:t>
                      </a:r>
                      <a:endParaRPr lang="de-DE" sz="1800" b="0" strike="noStrike" spc="-1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000" marR="90000">
                    <a:solidFill>
                      <a:srgbClr val="F7810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 marL="90000" marR="90000">
                    <a:solidFill>
                      <a:srgbClr val="CFE7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 marL="90000" marR="90000">
                    <a:solidFill>
                      <a:srgbClr val="CFE7F5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48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de-DE" sz="1800" b="1" strike="noStrike" spc="-1">
                          <a:solidFill>
                            <a:srgbClr val="000000"/>
                          </a:solidFill>
                          <a:latin typeface="Verdana"/>
                        </a:rPr>
                        <a:t>Gut</a:t>
                      </a:r>
                      <a:endParaRPr lang="de-DE" sz="1800" b="0" strike="noStrike" spc="-1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000" marR="90000">
                    <a:solidFill>
                      <a:srgbClr val="F7810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 marL="90000" marR="90000">
                    <a:solidFill>
                      <a:srgbClr val="CFE7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 marL="90000" marR="90000">
                    <a:solidFill>
                      <a:srgbClr val="CFE7F5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48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de-DE" sz="1800" b="1" strike="noStrike" spc="-1">
                          <a:solidFill>
                            <a:srgbClr val="000000"/>
                          </a:solidFill>
                          <a:latin typeface="Verdana"/>
                        </a:rPr>
                        <a:t>Befr.</a:t>
                      </a:r>
                      <a:endParaRPr lang="de-DE" sz="1800" b="0" strike="noStrike" spc="-1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000" marR="90000">
                    <a:solidFill>
                      <a:srgbClr val="F7810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 marL="90000" marR="90000">
                    <a:solidFill>
                      <a:srgbClr val="CFE7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 marL="90000" marR="90000">
                    <a:solidFill>
                      <a:srgbClr val="CFE7F5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48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de-DE" sz="1800" b="1" strike="noStrike" spc="-1">
                          <a:solidFill>
                            <a:srgbClr val="000000"/>
                          </a:solidFill>
                          <a:latin typeface="Verdana"/>
                        </a:rPr>
                        <a:t>Ausr.</a:t>
                      </a:r>
                      <a:endParaRPr lang="de-DE" sz="1800" b="0" strike="noStrike" spc="-1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000" marR="90000">
                    <a:solidFill>
                      <a:srgbClr val="F7810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 marL="90000" marR="90000">
                    <a:solidFill>
                      <a:srgbClr val="CFE7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 marL="90000" marR="90000">
                    <a:solidFill>
                      <a:srgbClr val="CFE7F5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48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de-DE" sz="1800" b="1" strike="noStrike" spc="-1">
                          <a:solidFill>
                            <a:srgbClr val="000000"/>
                          </a:solidFill>
                          <a:latin typeface="Verdana"/>
                        </a:rPr>
                        <a:t>Mangelh.</a:t>
                      </a:r>
                      <a:endParaRPr lang="de-DE" sz="1800" b="0" strike="noStrike" spc="-1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000" marR="90000">
                    <a:solidFill>
                      <a:srgbClr val="F7810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 marL="90000" marR="90000">
                    <a:solidFill>
                      <a:srgbClr val="CFE7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 marL="90000" marR="90000">
                    <a:solidFill>
                      <a:srgbClr val="CFE7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48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de-DE" sz="1800" b="1" strike="noStrike" spc="-1">
                          <a:solidFill>
                            <a:srgbClr val="000000"/>
                          </a:solidFill>
                          <a:latin typeface="Verdana"/>
                        </a:rPr>
                        <a:t>6</a:t>
                      </a:r>
                      <a:endParaRPr lang="de-DE" sz="1800" b="0" strike="noStrike" spc="-1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000" marR="90000">
                    <a:solidFill>
                      <a:srgbClr val="F7810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PlaceHolder 1"/>
          <p:cNvSpPr>
            <a:spLocks noGrp="1"/>
          </p:cNvSpPr>
          <p:nvPr>
            <p:ph type="title"/>
          </p:nvPr>
        </p:nvSpPr>
        <p:spPr>
          <a:xfrm>
            <a:off x="871200" y="859320"/>
            <a:ext cx="8163000" cy="76428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4400" b="0" strike="noStrike" spc="-1">
                <a:solidFill>
                  <a:srgbClr val="003366"/>
                </a:solidFill>
                <a:latin typeface="Verdana"/>
              </a:rPr>
              <a:t>Berechnung der Abiturnote</a:t>
            </a:r>
          </a:p>
        </p:txBody>
      </p:sp>
      <p:sp>
        <p:nvSpPr>
          <p:cNvPr id="128" name="PlaceHolder 2"/>
          <p:cNvSpPr>
            <a:spLocks noGrp="1"/>
          </p:cNvSpPr>
          <p:nvPr>
            <p:ph/>
          </p:nvPr>
        </p:nvSpPr>
        <p:spPr>
          <a:xfrm>
            <a:off x="1033200" y="1915920"/>
            <a:ext cx="8182800" cy="419076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pPr marL="342720" indent="-342720">
              <a:spcBef>
                <a:spcPts val="799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Block I: die Kursnoten (Halbjahreszeugnisse)</a:t>
            </a:r>
          </a:p>
          <a:p>
            <a:pPr marL="742680" lvl="1" indent="-285480">
              <a:spcBef>
                <a:spcPts val="697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40 Kurse müssen angerechnet werden</a:t>
            </a:r>
          </a:p>
          <a:p>
            <a:pPr marL="742680" lvl="1" indent="-285480">
              <a:spcBef>
                <a:spcPts val="697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Die beiden besten (Schnitt über alle 4 HJ) der </a:t>
            </a:r>
            <a:r>
              <a:rPr lang="de-DE" sz="2400" spc="-1" dirty="0">
                <a:solidFill>
                  <a:srgbClr val="000000"/>
                </a:solidFill>
                <a:latin typeface="Verdana"/>
              </a:rPr>
              <a:t>drei</a:t>
            </a: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 Leistungsfächer zählen doppelt</a:t>
            </a:r>
          </a:p>
          <a:p>
            <a:pPr marL="742680" lvl="1" indent="-285480">
              <a:spcBef>
                <a:spcPts val="697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Diese 48 Noten werden mit 40/48 multipliziert, somit maximal 40</a:t>
            </a:r>
            <a:r>
              <a:rPr lang="de-DE" sz="2400" b="0" strike="noStrike" spc="-1" dirty="0">
                <a:solidFill>
                  <a:srgbClr val="000000"/>
                </a:solidFill>
                <a:latin typeface="Verdana"/>
                <a:ea typeface="Verdana"/>
              </a:rPr>
              <a:t>∙</a:t>
            </a: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15=</a:t>
            </a:r>
            <a:r>
              <a:rPr lang="de-DE" sz="2400" b="1" strike="noStrike" spc="-1" dirty="0">
                <a:solidFill>
                  <a:srgbClr val="000000"/>
                </a:solidFill>
                <a:latin typeface="Verdana"/>
              </a:rPr>
              <a:t>600 Punkte möglich </a:t>
            </a:r>
            <a:endParaRPr lang="de-DE" sz="2400" b="0" strike="noStrike" spc="-1" dirty="0">
              <a:solidFill>
                <a:srgbClr val="000000"/>
              </a:solidFill>
              <a:latin typeface="Verdana"/>
            </a:endParaRPr>
          </a:p>
          <a:p>
            <a:pPr marL="342720" indent="-342720">
              <a:spcBef>
                <a:spcPts val="799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Block II: Die Abiturprüfung</a:t>
            </a:r>
          </a:p>
          <a:p>
            <a:pPr marL="742680" lvl="1" indent="-285480">
              <a:spcBef>
                <a:spcPts val="697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Alle fünf Prüfungsfächer (</a:t>
            </a:r>
            <a:r>
              <a:rPr lang="de-DE" sz="2400" spc="-1" dirty="0">
                <a:solidFill>
                  <a:srgbClr val="000000"/>
                </a:solidFill>
                <a:latin typeface="Verdana"/>
              </a:rPr>
              <a:t>drei</a:t>
            </a: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 Leistungsfächer schriftlich, 2 Basisfächer mündlich) zählen vierfach, also</a:t>
            </a:r>
            <a:r>
              <a:rPr lang="de-DE" dirty="0">
                <a:latin typeface="Verdana"/>
              </a:rPr>
              <a:t> </a:t>
            </a: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4</a:t>
            </a:r>
            <a:r>
              <a:rPr lang="de-DE" sz="2400" b="0" strike="noStrike" spc="-1" dirty="0">
                <a:solidFill>
                  <a:srgbClr val="000000"/>
                </a:solidFill>
                <a:latin typeface="Verdana"/>
                <a:ea typeface="Verdana"/>
              </a:rPr>
              <a:t>∙</a:t>
            </a: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15</a:t>
            </a:r>
            <a:r>
              <a:rPr lang="de-DE" sz="2400" b="0" strike="noStrike" spc="-1" dirty="0">
                <a:solidFill>
                  <a:srgbClr val="000000"/>
                </a:solidFill>
                <a:latin typeface="Verdana"/>
                <a:ea typeface="Verdana"/>
              </a:rPr>
              <a:t>∙</a:t>
            </a: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5=</a:t>
            </a:r>
            <a:r>
              <a:rPr lang="de-DE" sz="2400" b="1" strike="noStrike" spc="-1" dirty="0">
                <a:solidFill>
                  <a:srgbClr val="000000"/>
                </a:solidFill>
                <a:latin typeface="Verdana"/>
              </a:rPr>
              <a:t>300 Punkte möglich</a:t>
            </a:r>
            <a:endParaRPr lang="de-DE" sz="2400" b="0" strike="noStrike" spc="-1" dirty="0">
              <a:solidFill>
                <a:srgbClr val="000000"/>
              </a:solidFill>
              <a:latin typeface="Verdana"/>
            </a:endParaRPr>
          </a:p>
          <a:p>
            <a:pPr marL="742680" lvl="1" indent="-285480">
              <a:spcBef>
                <a:spcPts val="697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endParaRPr lang="de-DE" sz="2400" b="0" strike="noStrike" spc="-1" dirty="0">
              <a:solidFill>
                <a:srgbClr val="000000"/>
              </a:solidFill>
              <a:latin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 type="title"/>
          </p:nvPr>
        </p:nvSpPr>
        <p:spPr>
          <a:xfrm>
            <a:off x="871200" y="859320"/>
            <a:ext cx="8163000" cy="76428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4400" b="0" strike="noStrike" spc="-1">
                <a:solidFill>
                  <a:srgbClr val="003366"/>
                </a:solidFill>
                <a:latin typeface="Verdana"/>
              </a:rPr>
              <a:t>Hürden zum Bestehen</a:t>
            </a:r>
          </a:p>
        </p:txBody>
      </p:sp>
      <p:sp>
        <p:nvSpPr>
          <p:cNvPr id="130" name="PlaceHolder 2"/>
          <p:cNvSpPr>
            <a:spLocks noGrp="1"/>
          </p:cNvSpPr>
          <p:nvPr>
            <p:ph/>
          </p:nvPr>
        </p:nvSpPr>
        <p:spPr>
          <a:xfrm>
            <a:off x="1033200" y="1915920"/>
            <a:ext cx="8182800" cy="419076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pPr marL="342720" indent="-342720">
              <a:spcBef>
                <a:spcPts val="799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Block I: die Kursnoten (Halbjahreszeugnisse)</a:t>
            </a:r>
          </a:p>
          <a:p>
            <a:pPr marL="742680" lvl="1" indent="-285480">
              <a:spcBef>
                <a:spcPts val="697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2000" b="0" strike="noStrike" spc="-1" dirty="0">
                <a:solidFill>
                  <a:srgbClr val="000000"/>
                </a:solidFill>
                <a:latin typeface="Verdana"/>
              </a:rPr>
              <a:t>Mindestens 200 Punkte (5 im Schnitt)</a:t>
            </a:r>
          </a:p>
          <a:p>
            <a:pPr marL="742680" lvl="1" indent="-285480">
              <a:spcBef>
                <a:spcPts val="697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2000" b="0" strike="noStrike" spc="-1" dirty="0">
                <a:solidFill>
                  <a:srgbClr val="000000"/>
                </a:solidFill>
                <a:latin typeface="Verdana"/>
              </a:rPr>
              <a:t>Höchstens 8 Unterkurse (unter 5 Punkte) unter den angerechneten Kursen</a:t>
            </a:r>
          </a:p>
          <a:p>
            <a:pPr marL="1143000" lvl="2" indent="-228600">
              <a:spcBef>
                <a:spcPts val="598"/>
              </a:spcBef>
              <a:buClr>
                <a:srgbClr val="003366"/>
              </a:buClr>
              <a:buFont typeface="Verdana"/>
              <a:buChar char="•"/>
              <a:tabLst>
                <a:tab pos="685800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1000" algn="l"/>
                <a:tab pos="8915400" algn="l"/>
              </a:tabLst>
            </a:pPr>
            <a:r>
              <a:rPr lang="de-DE" sz="2000" b="0" strike="noStrike" spc="-1" dirty="0">
                <a:solidFill>
                  <a:srgbClr val="000000"/>
                </a:solidFill>
                <a:latin typeface="Verdana"/>
              </a:rPr>
              <a:t>Darunter höchstens 3 in den Leistungsfächern</a:t>
            </a:r>
          </a:p>
          <a:p>
            <a:pPr marL="742680" lvl="1" indent="-285480">
              <a:spcBef>
                <a:spcPts val="697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2000" b="0" strike="noStrike" spc="-1" dirty="0">
                <a:solidFill>
                  <a:srgbClr val="000000"/>
                </a:solidFill>
                <a:latin typeface="Verdana"/>
              </a:rPr>
              <a:t>Keine 0 Punkte in einem anrechnungspflichtigen Kurs</a:t>
            </a:r>
          </a:p>
          <a:p>
            <a:pPr marL="342720" indent="-342720">
              <a:spcBef>
                <a:spcPts val="799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Block II: Die Abiturprüfung</a:t>
            </a:r>
          </a:p>
          <a:p>
            <a:pPr marL="742680" lvl="1" indent="-285480">
              <a:spcBef>
                <a:spcPts val="697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2000" b="0" strike="noStrike" spc="-1" dirty="0">
                <a:solidFill>
                  <a:srgbClr val="000000"/>
                </a:solidFill>
                <a:latin typeface="Verdana"/>
              </a:rPr>
              <a:t>Mindestens 100 Punkte (5 im Schnitt)</a:t>
            </a:r>
          </a:p>
          <a:p>
            <a:pPr marL="742680" lvl="1" indent="-285480">
              <a:spcBef>
                <a:spcPts val="697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2000" b="0" strike="noStrike" spc="-1" dirty="0">
                <a:solidFill>
                  <a:srgbClr val="000000"/>
                </a:solidFill>
                <a:latin typeface="Verdana"/>
              </a:rPr>
              <a:t>Höchstens 2 Fächer unter 20 Punkte (5 im Schnitt)</a:t>
            </a:r>
          </a:p>
          <a:p>
            <a:pPr marL="1143000" lvl="2" indent="-228600">
              <a:spcBef>
                <a:spcPts val="598"/>
              </a:spcBef>
              <a:buClr>
                <a:srgbClr val="003366"/>
              </a:buClr>
              <a:buFont typeface="Verdana"/>
              <a:buChar char="•"/>
              <a:tabLst>
                <a:tab pos="685800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1000" algn="l"/>
                <a:tab pos="8915400" algn="l"/>
              </a:tabLst>
            </a:pPr>
            <a:r>
              <a:rPr lang="de-DE" sz="2000" b="0" strike="noStrike" spc="-1" dirty="0">
                <a:solidFill>
                  <a:srgbClr val="000000"/>
                </a:solidFill>
                <a:latin typeface="Verdana"/>
              </a:rPr>
              <a:t>Darunter höchstens 1 in den Leistungsfächern</a:t>
            </a:r>
          </a:p>
          <a:p>
            <a:pPr marL="742680" lvl="1" indent="-285480">
              <a:spcBef>
                <a:spcPts val="697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2000" b="0" strike="noStrike" spc="-1" dirty="0">
                <a:solidFill>
                  <a:srgbClr val="000000"/>
                </a:solidFill>
                <a:latin typeface="Verdana"/>
              </a:rPr>
              <a:t>Keine 0 Punkte </a:t>
            </a:r>
            <a:r>
              <a:rPr lang="de-DE" sz="1800" b="0" strike="noStrike" spc="-1" dirty="0">
                <a:solidFill>
                  <a:srgbClr val="000000"/>
                </a:solidFill>
                <a:latin typeface="Verdana"/>
              </a:rPr>
              <a:t>(mindestens 4 Punkte in vierfacher Wertung)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 type="title"/>
          </p:nvPr>
        </p:nvSpPr>
        <p:spPr>
          <a:xfrm>
            <a:off x="871200" y="859320"/>
            <a:ext cx="8163000" cy="76428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4400" b="0" strike="noStrike" spc="-1">
                <a:solidFill>
                  <a:srgbClr val="003366"/>
                </a:solidFill>
                <a:latin typeface="Verdana"/>
              </a:rPr>
              <a:t>Spezialfall Wirtschaft</a:t>
            </a:r>
          </a:p>
        </p:txBody>
      </p:sp>
      <p:sp>
        <p:nvSpPr>
          <p:cNvPr id="132" name="PlaceHolder 2"/>
          <p:cNvSpPr>
            <a:spLocks noGrp="1"/>
          </p:cNvSpPr>
          <p:nvPr>
            <p:ph/>
          </p:nvPr>
        </p:nvSpPr>
        <p:spPr>
          <a:xfrm>
            <a:off x="1033200" y="3139920"/>
            <a:ext cx="8110440" cy="204408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pPr marL="342720" indent="-342720">
              <a:lnSpc>
                <a:spcPct val="80000"/>
              </a:lnSpc>
              <a:spcBef>
                <a:spcPts val="598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nur 5-stündig möglich (Leistungsfach)</a:t>
            </a:r>
          </a:p>
          <a:p>
            <a:pPr marL="342720" indent="-342720">
              <a:lnSpc>
                <a:spcPct val="80000"/>
              </a:lnSpc>
              <a:spcBef>
                <a:spcPts val="598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endParaRPr lang="de-DE" sz="2400" b="0" strike="noStrike" spc="-1" dirty="0">
              <a:solidFill>
                <a:srgbClr val="000000"/>
              </a:solidFill>
              <a:latin typeface="Verdana"/>
            </a:endParaRPr>
          </a:p>
          <a:p>
            <a:pPr marL="342720" indent="-342720">
              <a:lnSpc>
                <a:spcPct val="100000"/>
              </a:lnSpc>
              <a:spcBef>
                <a:spcPts val="598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Aufgrund ähnlicher Themen können in 12.1 Geographie und in 12.2 Gemeinschaftskunde entfallen.</a:t>
            </a:r>
          </a:p>
          <a:p>
            <a:pPr marL="342720" indent="-342720">
              <a:lnSpc>
                <a:spcPct val="80000"/>
              </a:lnSpc>
              <a:spcBef>
                <a:spcPts val="598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endParaRPr lang="de-DE" sz="2400" b="0" strike="noStrike" spc="-1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33" name="Freihandform 132"/>
          <p:cNvSpPr/>
          <p:nvPr/>
        </p:nvSpPr>
        <p:spPr>
          <a:xfrm>
            <a:off x="900000" y="1989000"/>
            <a:ext cx="7993080" cy="925511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t">
            <a:spAutoFit/>
          </a:bodyPr>
          <a:lstStyle/>
          <a:p>
            <a:pPr>
              <a:lnSpc>
                <a:spcPct val="90000"/>
              </a:lnSpc>
              <a:spcBef>
                <a:spcPts val="748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3000" b="0" strike="noStrike" spc="-1" dirty="0">
                <a:solidFill>
                  <a:srgbClr val="000000"/>
                </a:solidFill>
                <a:latin typeface="Verdana"/>
              </a:rPr>
              <a:t>In der Kursstufe können </a:t>
            </a:r>
            <a:r>
              <a:rPr lang="de-DE" sz="3000" b="0" strike="noStrike" spc="-1" dirty="0" err="1">
                <a:solidFill>
                  <a:srgbClr val="000000"/>
                </a:solidFill>
                <a:latin typeface="Verdana"/>
              </a:rPr>
              <a:t>Schüler:innen</a:t>
            </a:r>
            <a:r>
              <a:rPr lang="de-DE" sz="3000" b="0" strike="noStrike" spc="-1" dirty="0">
                <a:solidFill>
                  <a:srgbClr val="000000"/>
                </a:solidFill>
                <a:latin typeface="Verdana"/>
              </a:rPr>
              <a:t> das für sie neue Fach Wirtschaft wählen </a:t>
            </a:r>
            <a:endParaRPr lang="de-DE" sz="30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871200" y="859320"/>
            <a:ext cx="8163000" cy="76428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4400" b="0" strike="noStrike" spc="-1">
                <a:solidFill>
                  <a:srgbClr val="003366"/>
                </a:solidFill>
                <a:latin typeface="Verdana"/>
              </a:rPr>
              <a:t>Besondere Lernleistung </a:t>
            </a:r>
          </a:p>
        </p:txBody>
      </p:sp>
      <p:sp>
        <p:nvSpPr>
          <p:cNvPr id="135" name="PlaceHolder 2"/>
          <p:cNvSpPr>
            <a:spLocks noGrp="1"/>
          </p:cNvSpPr>
          <p:nvPr>
            <p:ph/>
          </p:nvPr>
        </p:nvSpPr>
        <p:spPr>
          <a:xfrm>
            <a:off x="1033200" y="1915920"/>
            <a:ext cx="8110440" cy="419076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pPr marL="342720" indent="-342720">
              <a:spcBef>
                <a:spcPts val="697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Seminarkurs ist als besondere Lernleistung möglich</a:t>
            </a:r>
          </a:p>
          <a:p>
            <a:pPr marL="342720" indent="-342720">
              <a:spcBef>
                <a:spcPts val="697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die Teilnahme an geeigneter Arbeit außerhalb der Schule</a:t>
            </a:r>
          </a:p>
          <a:p>
            <a:pPr marL="742680" lvl="1" indent="-285480">
              <a:spcBef>
                <a:spcPts val="697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2200" b="0" strike="noStrike" spc="-1" dirty="0">
                <a:solidFill>
                  <a:srgbClr val="000000"/>
                </a:solidFill>
                <a:latin typeface="Verdana"/>
              </a:rPr>
              <a:t>einem Wettbewerb (wie z.B.: Jugend forscht, Jugend musiziert, Jugend gründet, ...) </a:t>
            </a:r>
          </a:p>
          <a:p>
            <a:pPr marL="742680" lvl="1" indent="-285480">
              <a:spcBef>
                <a:spcPts val="697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2200" b="0" strike="noStrike" spc="-1" dirty="0">
                <a:solidFill>
                  <a:srgbClr val="000000"/>
                </a:solidFill>
                <a:latin typeface="Verdana"/>
              </a:rPr>
              <a:t>Schülerstudium</a:t>
            </a:r>
          </a:p>
          <a:p>
            <a:pPr marL="742680" lvl="1" indent="-285480">
              <a:spcBef>
                <a:spcPts val="697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2200" b="0" strike="noStrike" spc="-1" dirty="0">
                <a:solidFill>
                  <a:srgbClr val="000000"/>
                </a:solidFill>
                <a:latin typeface="Verdana"/>
              </a:rPr>
              <a:t>Praktikum</a:t>
            </a:r>
          </a:p>
          <a:p>
            <a:pPr marL="742680" lvl="1" indent="-285480">
              <a:spcBef>
                <a:spcPts val="697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2200" b="0" strike="noStrike" spc="-1" dirty="0">
                <a:solidFill>
                  <a:srgbClr val="000000"/>
                </a:solidFill>
                <a:latin typeface="Verdana"/>
              </a:rPr>
              <a:t>Gesellschaftliches Engagement in Gremien (Jugend-Parlament, Landesschülerbeirat, ...)</a:t>
            </a:r>
          </a:p>
          <a:p>
            <a:pPr marL="342720" indent="-342720">
              <a:spcBef>
                <a:spcPts val="697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endParaRPr lang="de-DE" sz="2200" b="0" strike="noStrike" spc="-1" dirty="0">
              <a:solidFill>
                <a:srgbClr val="000000"/>
              </a:solidFill>
              <a:latin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871200" y="859320"/>
            <a:ext cx="8163000" cy="76428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4400" b="1" strike="noStrike" spc="-1">
                <a:solidFill>
                  <a:srgbClr val="003366"/>
                </a:solidFill>
                <a:latin typeface="Verdana"/>
              </a:rPr>
              <a:t>Überblick</a:t>
            </a:r>
            <a:endParaRPr lang="de-DE" sz="4400" b="0" strike="noStrike" spc="-1">
              <a:solidFill>
                <a:srgbClr val="003366"/>
              </a:solidFill>
              <a:latin typeface="Verdana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/>
          </p:nvPr>
        </p:nvSpPr>
        <p:spPr>
          <a:xfrm>
            <a:off x="936000" y="1915920"/>
            <a:ext cx="8110440" cy="470808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pPr marL="342720" indent="-342720">
              <a:spcBef>
                <a:spcPts val="709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3200" b="1" strike="noStrike" spc="-1" dirty="0">
                <a:solidFill>
                  <a:srgbClr val="000000"/>
                </a:solidFill>
                <a:latin typeface="Verdana"/>
              </a:rPr>
              <a:t>Aufgabenfelder</a:t>
            </a:r>
            <a:endParaRPr lang="de-DE" sz="3000" b="0" strike="noStrike" spc="-1" dirty="0">
              <a:solidFill>
                <a:srgbClr val="000000"/>
              </a:solidFill>
              <a:latin typeface="Verdana"/>
            </a:endParaRPr>
          </a:p>
          <a:p>
            <a:pPr marL="342720" indent="-342720">
              <a:spcBef>
                <a:spcPts val="709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3000" b="1" strike="noStrike" spc="-1" dirty="0">
                <a:solidFill>
                  <a:srgbClr val="000000"/>
                </a:solidFill>
                <a:latin typeface="Verdana"/>
              </a:rPr>
              <a:t>fünfstündige Leistungsfächer</a:t>
            </a:r>
            <a:r>
              <a:rPr lang="de-DE" sz="3000" b="0" strike="noStrike" spc="-1" dirty="0">
                <a:solidFill>
                  <a:srgbClr val="000000"/>
                </a:solidFill>
                <a:latin typeface="Verdana"/>
              </a:rPr>
              <a:t> </a:t>
            </a:r>
          </a:p>
          <a:p>
            <a:pPr marL="342720" indent="-342720">
              <a:spcBef>
                <a:spcPts val="709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3000" b="1" strike="noStrike" spc="-1" dirty="0">
                <a:solidFill>
                  <a:srgbClr val="000000"/>
                </a:solidFill>
                <a:latin typeface="Verdana"/>
              </a:rPr>
              <a:t>2-/3-stündige Basisfächer</a:t>
            </a:r>
            <a:endParaRPr lang="de-DE" sz="3000" b="0" strike="noStrike" spc="-1" dirty="0">
              <a:solidFill>
                <a:srgbClr val="000000"/>
              </a:solidFill>
              <a:latin typeface="Verdana"/>
            </a:endParaRPr>
          </a:p>
          <a:p>
            <a:pPr marL="342720" indent="-342720">
              <a:spcBef>
                <a:spcPts val="709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3000" b="1" strike="noStrike" spc="-1" dirty="0">
                <a:solidFill>
                  <a:srgbClr val="000000"/>
                </a:solidFill>
                <a:latin typeface="Verdana"/>
              </a:rPr>
              <a:t>Wahlbereich, weitere Fächer</a:t>
            </a:r>
            <a:endParaRPr lang="de-DE" sz="3000" b="0" strike="noStrike" spc="-1" dirty="0">
              <a:solidFill>
                <a:srgbClr val="000000"/>
              </a:solidFill>
              <a:latin typeface="Verdana"/>
            </a:endParaRPr>
          </a:p>
          <a:p>
            <a:pPr marL="342720" indent="-342720">
              <a:spcBef>
                <a:spcPts val="709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3000" b="1" strike="noStrike" spc="-1" dirty="0">
                <a:solidFill>
                  <a:srgbClr val="000000"/>
                </a:solidFill>
                <a:latin typeface="Verdana"/>
              </a:rPr>
              <a:t>Mindestanforderungen</a:t>
            </a:r>
            <a:endParaRPr lang="de-DE" sz="3000" b="0" strike="noStrike" spc="-1" dirty="0">
              <a:solidFill>
                <a:srgbClr val="000000"/>
              </a:solidFill>
              <a:latin typeface="Verdana"/>
            </a:endParaRPr>
          </a:p>
          <a:p>
            <a:pPr marL="342720" indent="-342720">
              <a:spcBef>
                <a:spcPts val="709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3000" b="1" strike="noStrike" spc="-1" dirty="0">
                <a:solidFill>
                  <a:srgbClr val="000000"/>
                </a:solidFill>
                <a:latin typeface="Verdana"/>
              </a:rPr>
              <a:t>Abitur</a:t>
            </a:r>
            <a:endParaRPr lang="de-DE" sz="3000" b="0" strike="noStrike" spc="-1" dirty="0">
              <a:solidFill>
                <a:srgbClr val="000000"/>
              </a:solidFill>
              <a:latin typeface="Verdana"/>
            </a:endParaRPr>
          </a:p>
          <a:p>
            <a:pPr marL="342720" indent="-342720">
              <a:spcBef>
                <a:spcPts val="709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3000" b="1" strike="noStrike" spc="-1" dirty="0">
                <a:solidFill>
                  <a:srgbClr val="000000"/>
                </a:solidFill>
                <a:latin typeface="Verdana"/>
              </a:rPr>
              <a:t>Verrechnung der Noten</a:t>
            </a:r>
            <a:endParaRPr lang="de-DE" sz="3000" b="0" strike="noStrike" spc="-1" dirty="0">
              <a:solidFill>
                <a:srgbClr val="000000"/>
              </a:solidFill>
              <a:latin typeface="Verdana"/>
            </a:endParaRPr>
          </a:p>
          <a:p>
            <a:pPr marL="342720" indent="-342720">
              <a:spcBef>
                <a:spcPts val="709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3000" b="1" strike="noStrike" spc="-1" dirty="0">
                <a:solidFill>
                  <a:srgbClr val="000000"/>
                </a:solidFill>
                <a:latin typeface="Verdana"/>
              </a:rPr>
              <a:t>Spezialfälle und Neuerungen</a:t>
            </a:r>
            <a:endParaRPr lang="de-DE" sz="3000" b="0" strike="noStrike" spc="-1" dirty="0">
              <a:solidFill>
                <a:srgbClr val="000000"/>
              </a:solidFill>
              <a:latin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871200" y="859320"/>
            <a:ext cx="8163000" cy="76428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4400" b="0" strike="noStrike" spc="-1">
                <a:solidFill>
                  <a:srgbClr val="003366"/>
                </a:solidFill>
                <a:latin typeface="Verdana"/>
              </a:rPr>
              <a:t>Besondere Lernleistung </a:t>
            </a:r>
          </a:p>
        </p:txBody>
      </p:sp>
      <p:sp>
        <p:nvSpPr>
          <p:cNvPr id="137" name="PlaceHolder 2"/>
          <p:cNvSpPr>
            <a:spLocks noGrp="1"/>
          </p:cNvSpPr>
          <p:nvPr>
            <p:ph/>
          </p:nvPr>
        </p:nvSpPr>
        <p:spPr>
          <a:xfrm>
            <a:off x="1033200" y="1915920"/>
            <a:ext cx="8110440" cy="419076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pPr marL="342720" indent="-342720">
              <a:spcBef>
                <a:spcPts val="697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2400" b="0" strike="noStrike" spc="-1">
                <a:solidFill>
                  <a:srgbClr val="000000"/>
                </a:solidFill>
                <a:latin typeface="Verdana"/>
              </a:rPr>
              <a:t>Voraussetzungen:</a:t>
            </a:r>
          </a:p>
          <a:p>
            <a:pPr marL="742680" lvl="1" indent="-285480">
              <a:spcBef>
                <a:spcPts val="697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1800" b="0" strike="noStrike" spc="-1">
                <a:solidFill>
                  <a:srgbClr val="000000"/>
                </a:solidFill>
                <a:latin typeface="Verdana"/>
              </a:rPr>
              <a:t>Oberstufen- und abiturgerechtes Niveau</a:t>
            </a:r>
          </a:p>
          <a:p>
            <a:pPr marL="742680" lvl="1" indent="-285480">
              <a:spcBef>
                <a:spcPts val="697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1800" b="0" strike="noStrike" spc="-1">
                <a:solidFill>
                  <a:srgbClr val="000000"/>
                </a:solidFill>
                <a:latin typeface="Verdana"/>
              </a:rPr>
              <a:t>Studienvorbereitende Arbeitsweisen</a:t>
            </a:r>
          </a:p>
          <a:p>
            <a:pPr marL="742680" lvl="1" indent="-285480">
              <a:spcBef>
                <a:spcPts val="697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1800" b="0" strike="noStrike" spc="-1">
                <a:solidFill>
                  <a:srgbClr val="000000"/>
                </a:solidFill>
                <a:latin typeface="Verdana"/>
              </a:rPr>
              <a:t>Zeitlicher Aufwand und Methodik dem Seminarkurs entsprechend</a:t>
            </a:r>
          </a:p>
          <a:p>
            <a:pPr marL="742680" lvl="1" indent="-285480">
              <a:spcBef>
                <a:spcPts val="697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1800" b="0" strike="noStrike" spc="-1">
                <a:solidFill>
                  <a:srgbClr val="000000"/>
                </a:solidFill>
                <a:latin typeface="Verdana"/>
              </a:rPr>
              <a:t>Möglichkeit der individuellen Benotung (bei Teamarbeit)</a:t>
            </a:r>
          </a:p>
          <a:p>
            <a:pPr marL="342720" indent="-342720">
              <a:spcBef>
                <a:spcPts val="697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2400" b="0" strike="noStrike" spc="-1">
                <a:solidFill>
                  <a:srgbClr val="000000"/>
                </a:solidFill>
                <a:latin typeface="Verdana"/>
              </a:rPr>
              <a:t>Verrechnung der Note</a:t>
            </a:r>
          </a:p>
          <a:p>
            <a:pPr marL="742680" lvl="1" indent="-285480">
              <a:spcBef>
                <a:spcPts val="697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1800" b="0" strike="noStrike" spc="-1">
                <a:solidFill>
                  <a:srgbClr val="000000"/>
                </a:solidFill>
                <a:latin typeface="Verdana"/>
              </a:rPr>
              <a:t>50% Kursnote (Seminarkurs) bzw. Benotung Wettbewerb o.ä. </a:t>
            </a:r>
          </a:p>
          <a:p>
            <a:pPr marL="742680" lvl="1" indent="-285480">
              <a:spcBef>
                <a:spcPts val="697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1800" b="0" strike="noStrike" spc="-1">
                <a:solidFill>
                  <a:srgbClr val="000000"/>
                </a:solidFill>
                <a:latin typeface="Verdana"/>
              </a:rPr>
              <a:t>25% Dokumentation</a:t>
            </a:r>
          </a:p>
          <a:p>
            <a:pPr marL="742680" lvl="1" indent="-285480">
              <a:spcBef>
                <a:spcPts val="697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1800" b="0" strike="noStrike" spc="-1">
                <a:solidFill>
                  <a:srgbClr val="000000"/>
                </a:solidFill>
                <a:latin typeface="Verdana"/>
              </a:rPr>
              <a:t>25% Kolloquium</a:t>
            </a:r>
          </a:p>
          <a:p>
            <a:pPr marL="342720" indent="-342720">
              <a:spcBef>
                <a:spcPts val="799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2400" b="0" strike="noStrike" spc="-1">
                <a:solidFill>
                  <a:srgbClr val="000000"/>
                </a:solidFill>
                <a:latin typeface="Verdana"/>
              </a:rPr>
              <a:t>Kann eine der 2 mündlichen Prüfungen ersetzen</a:t>
            </a:r>
            <a:r>
              <a:rPr lang="de-DE" sz="1800" b="0" strike="noStrike" spc="-1">
                <a:solidFill>
                  <a:srgbClr val="000000"/>
                </a:solidFill>
                <a:latin typeface="Verdana"/>
              </a:rPr>
              <a:t> (soweit alle anderen Bedingungen erfüllt sind)</a:t>
            </a:r>
          </a:p>
          <a:p>
            <a:pPr marL="742680" lvl="1" indent="-285480">
              <a:spcBef>
                <a:spcPts val="697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endParaRPr lang="de-DE" sz="1800" b="0" strike="noStrike" spc="-1">
              <a:solidFill>
                <a:srgbClr val="000000"/>
              </a:solidFill>
              <a:latin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 type="title"/>
          </p:nvPr>
        </p:nvSpPr>
        <p:spPr>
          <a:xfrm>
            <a:off x="871200" y="859320"/>
            <a:ext cx="8163000" cy="76428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4400" b="0" strike="noStrike" spc="-1">
                <a:solidFill>
                  <a:srgbClr val="003366"/>
                </a:solidFill>
                <a:latin typeface="Verdana"/>
              </a:rPr>
              <a:t>Spezialfall Seminarkurs</a:t>
            </a:r>
          </a:p>
        </p:txBody>
      </p:sp>
      <p:sp>
        <p:nvSpPr>
          <p:cNvPr id="139" name="PlaceHolder 2"/>
          <p:cNvSpPr>
            <a:spLocks noGrp="1"/>
          </p:cNvSpPr>
          <p:nvPr>
            <p:ph/>
          </p:nvPr>
        </p:nvSpPr>
        <p:spPr>
          <a:xfrm>
            <a:off x="1033200" y="1915920"/>
            <a:ext cx="8110440" cy="419076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pPr marL="342720" indent="-342720">
              <a:spcBef>
                <a:spcPts val="598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Die Schule bietet einen oder mehrere Seminar-kurse zu einem selbstgewählten Thema an.</a:t>
            </a:r>
          </a:p>
          <a:p>
            <a:pPr marL="342720" indent="-342720">
              <a:spcBef>
                <a:spcPts val="598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Der Seminarkurs findet in Klasse 11 mit drei Wochenstunden statt.</a:t>
            </a:r>
          </a:p>
          <a:p>
            <a:pPr marL="342720" indent="-342720">
              <a:spcBef>
                <a:spcPts val="598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Die </a:t>
            </a:r>
            <a:r>
              <a:rPr lang="de-DE" sz="2400" b="0" strike="noStrike" spc="-1" dirty="0" err="1">
                <a:solidFill>
                  <a:srgbClr val="000000"/>
                </a:solidFill>
                <a:latin typeface="Verdana"/>
              </a:rPr>
              <a:t>Teilnehmer:innen</a:t>
            </a: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 bilden kleine Arbeitsgruppen.</a:t>
            </a:r>
          </a:p>
          <a:p>
            <a:pPr marL="342720" indent="-342720">
              <a:spcBef>
                <a:spcPts val="598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Sie müssen eine schriftliche Dokumentation der Ergebnisse, des Arbeitsprozesses, der angewandten Methoden ... anfertigen. </a:t>
            </a:r>
          </a:p>
          <a:p>
            <a:pPr marL="342720" indent="-342720">
              <a:spcBef>
                <a:spcPts val="598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In einem Kolloquium müssen die Gruppen ihre Ergebnisse auch mündlich vorstellen.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title"/>
          </p:nvPr>
        </p:nvSpPr>
        <p:spPr>
          <a:xfrm>
            <a:off x="871200" y="859320"/>
            <a:ext cx="8163000" cy="76428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4400" b="0" strike="noStrike" spc="-1">
                <a:solidFill>
                  <a:srgbClr val="003366"/>
                </a:solidFill>
                <a:latin typeface="Verdana"/>
              </a:rPr>
              <a:t>Zeitlicher Überblick</a:t>
            </a:r>
          </a:p>
        </p:txBody>
      </p:sp>
      <p:sp>
        <p:nvSpPr>
          <p:cNvPr id="141" name="PlaceHolder 2"/>
          <p:cNvSpPr>
            <a:spLocks noGrp="1"/>
          </p:cNvSpPr>
          <p:nvPr>
            <p:ph/>
          </p:nvPr>
        </p:nvSpPr>
        <p:spPr>
          <a:xfrm>
            <a:off x="1033200" y="1915920"/>
            <a:ext cx="8110440" cy="419076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pPr marL="342720" indent="-342720">
              <a:spcBef>
                <a:spcPts val="799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2400" b="1" strike="noStrike" spc="-1" dirty="0">
                <a:solidFill>
                  <a:srgbClr val="000000"/>
                </a:solidFill>
                <a:latin typeface="Verdana"/>
                <a:ea typeface="Times New Roman"/>
              </a:rPr>
              <a:t>Vorwahlen</a:t>
            </a:r>
            <a:r>
              <a:rPr lang="de-DE" sz="2400" b="0" strike="noStrike" spc="-1" dirty="0">
                <a:solidFill>
                  <a:srgbClr val="000000"/>
                </a:solidFill>
                <a:latin typeface="Verdana"/>
                <a:ea typeface="Times New Roman"/>
              </a:rPr>
              <a:t> zur Bestimmung des Bedarfs an Kursen in den jeweiligen Fächern</a:t>
            </a:r>
            <a:br>
              <a:rPr lang="de-DE" sz="2400" b="0" strike="noStrike" spc="-1" dirty="0">
                <a:solidFill>
                  <a:srgbClr val="000000"/>
                </a:solidFill>
                <a:latin typeface="Verdana"/>
                <a:ea typeface="Times New Roman"/>
              </a:rPr>
            </a:br>
            <a:br>
              <a:rPr lang="de-DE" sz="2400" spc="-1" dirty="0">
                <a:solidFill>
                  <a:srgbClr val="000000"/>
                </a:solidFill>
                <a:latin typeface="Verdana"/>
              </a:rPr>
            </a:br>
            <a:r>
              <a:rPr lang="de-DE" sz="2400" spc="-1" dirty="0">
                <a:solidFill>
                  <a:srgbClr val="000000"/>
                </a:solidFill>
                <a:latin typeface="Verdana"/>
              </a:rPr>
              <a:t>     </a:t>
            </a:r>
            <a:r>
              <a:rPr lang="de-DE" sz="2400" b="1" strike="noStrike" spc="-1" dirty="0">
                <a:solidFill>
                  <a:srgbClr val="FF0000"/>
                </a:solidFill>
                <a:latin typeface="Verdana"/>
              </a:rPr>
              <a:t>bis Freitag, 15. März 2024</a:t>
            </a:r>
          </a:p>
          <a:p>
            <a:pPr marL="342720" indent="-342720">
              <a:spcBef>
                <a:spcPts val="799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endParaRPr lang="de-DE" sz="2400" b="0" strike="noStrike" spc="-1" dirty="0">
              <a:solidFill>
                <a:srgbClr val="000000"/>
              </a:solidFill>
              <a:latin typeface="Verdana"/>
            </a:endParaRPr>
          </a:p>
          <a:p>
            <a:pPr marL="342720" indent="-342720">
              <a:spcBef>
                <a:spcPts val="799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2400" b="1" strike="noStrike" spc="-1" dirty="0">
                <a:solidFill>
                  <a:srgbClr val="000000"/>
                </a:solidFill>
                <a:latin typeface="Verdana"/>
                <a:ea typeface="Times New Roman"/>
              </a:rPr>
              <a:t>Endgültige Kurswahl </a:t>
            </a:r>
            <a:r>
              <a:rPr lang="de-DE" sz="2400" b="0" strike="noStrike" spc="-1" dirty="0">
                <a:solidFill>
                  <a:srgbClr val="000000"/>
                </a:solidFill>
                <a:latin typeface="Verdana"/>
                <a:ea typeface="Times New Roman"/>
              </a:rPr>
              <a:t>bis</a:t>
            </a:r>
            <a:br>
              <a:rPr lang="de-DE" sz="2400" b="0" strike="noStrike" spc="-1" dirty="0">
                <a:solidFill>
                  <a:srgbClr val="000000"/>
                </a:solidFill>
                <a:latin typeface="Verdana"/>
                <a:ea typeface="Times New Roman"/>
              </a:rPr>
            </a:br>
            <a:br>
              <a:rPr lang="de-DE" sz="2400" b="0" strike="noStrike" spc="-1" dirty="0">
                <a:solidFill>
                  <a:srgbClr val="000000"/>
                </a:solidFill>
                <a:latin typeface="Verdana"/>
                <a:ea typeface="Times New Roman"/>
              </a:rPr>
            </a:br>
            <a:r>
              <a:rPr lang="de-DE" sz="2400" b="0" strike="noStrike" spc="-1" dirty="0">
                <a:solidFill>
                  <a:srgbClr val="000000"/>
                </a:solidFill>
                <a:latin typeface="Verdana"/>
                <a:ea typeface="Times New Roman"/>
              </a:rPr>
              <a:t>     </a:t>
            </a:r>
            <a:r>
              <a:rPr lang="de-DE" sz="2400" b="1" strike="noStrike" spc="-1" dirty="0">
                <a:solidFill>
                  <a:srgbClr val="FF0000"/>
                </a:solidFill>
                <a:latin typeface="Verdana"/>
              </a:rPr>
              <a:t>bis Mittwoch, 15. Mai 2024</a:t>
            </a:r>
          </a:p>
          <a:p>
            <a:pPr marL="342720" indent="-342720">
              <a:spcBef>
                <a:spcPts val="799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endParaRPr lang="de-DE" sz="2400" b="0" strike="noStrike" spc="-1" dirty="0">
              <a:solidFill>
                <a:srgbClr val="000000"/>
              </a:solidFill>
              <a:latin typeface="Verdana"/>
            </a:endParaRPr>
          </a:p>
          <a:p>
            <a:pPr marL="342720" indent="-342720">
              <a:spcBef>
                <a:spcPts val="799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2400" spc="-1" dirty="0">
                <a:solidFill>
                  <a:srgbClr val="000000"/>
                </a:solidFill>
                <a:latin typeface="Verdana"/>
              </a:rPr>
              <a:t>Dabei werden die Leistungsfächer und damit die schriftlichen Prüfungsfächer festgelegt. Die</a:t>
            </a: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 mündl</a:t>
            </a:r>
            <a:r>
              <a:rPr lang="de-DE" sz="2400" spc="-1" dirty="0">
                <a:solidFill>
                  <a:srgbClr val="000000"/>
                </a:solidFill>
                <a:latin typeface="Verdana"/>
              </a:rPr>
              <a:t>ichen</a:t>
            </a: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 Prüfungsfächer werden erst im 12. Schuljahr gewählt.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laceHolder 1"/>
          <p:cNvSpPr>
            <a:spLocks noGrp="1"/>
          </p:cNvSpPr>
          <p:nvPr>
            <p:ph type="title"/>
          </p:nvPr>
        </p:nvSpPr>
        <p:spPr>
          <a:xfrm>
            <a:off x="871200" y="859320"/>
            <a:ext cx="8163000" cy="76428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4400" b="0" strike="noStrike" spc="-1">
                <a:solidFill>
                  <a:srgbClr val="003366"/>
                </a:solidFill>
                <a:latin typeface="Verdana"/>
              </a:rPr>
              <a:t>Weitere Informationen</a:t>
            </a:r>
          </a:p>
        </p:txBody>
      </p:sp>
      <p:sp>
        <p:nvSpPr>
          <p:cNvPr id="143" name="PlaceHolder 2"/>
          <p:cNvSpPr>
            <a:spLocks noGrp="1"/>
          </p:cNvSpPr>
          <p:nvPr>
            <p:ph/>
          </p:nvPr>
        </p:nvSpPr>
        <p:spPr>
          <a:xfrm>
            <a:off x="1033200" y="1915920"/>
            <a:ext cx="8110440" cy="419076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pPr marL="342720" indent="-342720">
              <a:lnSpc>
                <a:spcPct val="90000"/>
              </a:lnSpc>
              <a:spcBef>
                <a:spcPts val="833"/>
              </a:spcBef>
              <a:spcAft>
                <a:spcPts val="283"/>
              </a:spcAft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endParaRPr lang="de-DE" sz="3200" b="0" strike="noStrike" spc="-1" dirty="0">
              <a:solidFill>
                <a:srgbClr val="000000"/>
              </a:solidFill>
              <a:latin typeface="Verdana"/>
            </a:endParaRPr>
          </a:p>
          <a:p>
            <a:pPr marL="342720" indent="-342720">
              <a:lnSpc>
                <a:spcPct val="90000"/>
              </a:lnSpc>
              <a:spcBef>
                <a:spcPts val="833"/>
              </a:spcBef>
              <a:spcAft>
                <a:spcPts val="283"/>
              </a:spcAft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2200" b="0" strike="noStrike" spc="-1" dirty="0">
                <a:solidFill>
                  <a:srgbClr val="000000"/>
                </a:solidFill>
                <a:latin typeface="Verdana"/>
                <a:ea typeface="Times New Roman"/>
              </a:rPr>
              <a:t>Klassenarbeiten heißen ab jetzt Klausuren.</a:t>
            </a:r>
          </a:p>
          <a:p>
            <a:pPr marL="342720" indent="-342720">
              <a:lnSpc>
                <a:spcPct val="90000"/>
              </a:lnSpc>
              <a:spcBef>
                <a:spcPts val="833"/>
              </a:spcBef>
              <a:spcAft>
                <a:spcPts val="283"/>
              </a:spcAft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2200" spc="-1" dirty="0">
                <a:solidFill>
                  <a:srgbClr val="000000"/>
                </a:solidFill>
                <a:latin typeface="Verdana"/>
                <a:ea typeface="Times New Roman"/>
              </a:rPr>
              <a:t>Am Ende jedes Halbjahres gibt es</a:t>
            </a:r>
            <a:r>
              <a:rPr lang="de-DE" sz="2200" b="0" strike="noStrike" spc="-1" dirty="0">
                <a:solidFill>
                  <a:srgbClr val="000000"/>
                </a:solidFill>
                <a:latin typeface="Verdana"/>
                <a:ea typeface="Times New Roman"/>
              </a:rPr>
              <a:t> ein Zeugnis.</a:t>
            </a:r>
            <a:endParaRPr lang="de-DE" sz="2200" b="0" strike="noStrike" spc="-1" dirty="0">
              <a:solidFill>
                <a:srgbClr val="000000"/>
              </a:solidFill>
              <a:latin typeface="Verdana"/>
            </a:endParaRPr>
          </a:p>
          <a:p>
            <a:pPr marL="342720" indent="-342720">
              <a:lnSpc>
                <a:spcPct val="90000"/>
              </a:lnSpc>
              <a:spcBef>
                <a:spcPts val="833"/>
              </a:spcBef>
              <a:spcAft>
                <a:spcPts val="283"/>
              </a:spcAft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2200" b="0" strike="noStrike" spc="-1" dirty="0">
                <a:solidFill>
                  <a:srgbClr val="000000"/>
                </a:solidFill>
                <a:latin typeface="Verdana"/>
                <a:ea typeface="Times New Roman"/>
              </a:rPr>
              <a:t>Der Klassenverband wird aufgelöst (Kurssystem).</a:t>
            </a:r>
            <a:endParaRPr lang="de-DE" sz="2200" b="0" strike="noStrike" spc="-1" dirty="0">
              <a:solidFill>
                <a:srgbClr val="000000"/>
              </a:solidFill>
              <a:latin typeface="Verdana"/>
            </a:endParaRPr>
          </a:p>
          <a:p>
            <a:pPr marL="342720" indent="-342720">
              <a:lnSpc>
                <a:spcPct val="90000"/>
              </a:lnSpc>
              <a:spcBef>
                <a:spcPts val="833"/>
              </a:spcBef>
              <a:spcAft>
                <a:spcPts val="283"/>
              </a:spcAft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2200" b="0" strike="noStrike" spc="-1" dirty="0">
                <a:solidFill>
                  <a:srgbClr val="000000"/>
                </a:solidFill>
                <a:latin typeface="Verdana"/>
                <a:ea typeface="Times New Roman"/>
              </a:rPr>
              <a:t>Die endgültige Wahl der beiden mündlichen Prüfungsfächer findet erst am Ende von 12.1 statt</a:t>
            </a:r>
            <a:br>
              <a:rPr lang="de-DE" sz="2200" b="0" strike="noStrike" spc="-1" dirty="0">
                <a:solidFill>
                  <a:srgbClr val="000000"/>
                </a:solidFill>
                <a:latin typeface="Verdana"/>
                <a:ea typeface="Times New Roman"/>
              </a:rPr>
            </a:br>
            <a:r>
              <a:rPr lang="de-DE" sz="2200" b="0" strike="noStrike" spc="-1" dirty="0">
                <a:solidFill>
                  <a:srgbClr val="000000"/>
                </a:solidFill>
                <a:latin typeface="Verdana"/>
                <a:ea typeface="Times New Roman"/>
              </a:rPr>
              <a:t>(da sind wir aktuell gerade dabei).</a:t>
            </a:r>
            <a:endParaRPr lang="de-DE" sz="2200" b="0" strike="noStrike" spc="-1" dirty="0">
              <a:solidFill>
                <a:srgbClr val="000000"/>
              </a:solidFill>
              <a:latin typeface="Verdana"/>
            </a:endParaRPr>
          </a:p>
          <a:p>
            <a:pPr marL="342720" indent="-342720">
              <a:lnSpc>
                <a:spcPct val="90000"/>
              </a:lnSpc>
              <a:spcBef>
                <a:spcPts val="833"/>
              </a:spcBef>
              <a:spcAft>
                <a:spcPts val="283"/>
              </a:spcAft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2200" b="0" strike="noStrike" spc="-1" dirty="0">
                <a:solidFill>
                  <a:srgbClr val="000000"/>
                </a:solidFill>
                <a:latin typeface="Verdana"/>
                <a:ea typeface="Times New Roman"/>
              </a:rPr>
              <a:t>Auch in der Kursstufe gibt es weiterhin GFS.</a:t>
            </a:r>
            <a:endParaRPr lang="de-DE" sz="2200" b="0" strike="noStrike" spc="-1" dirty="0">
              <a:solidFill>
                <a:srgbClr val="000000"/>
              </a:solidFill>
              <a:latin typeface="Verdana"/>
            </a:endParaRPr>
          </a:p>
          <a:p>
            <a:pPr marL="342720" indent="-342720">
              <a:lnSpc>
                <a:spcPct val="90000"/>
              </a:lnSpc>
              <a:spcBef>
                <a:spcPts val="550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endParaRPr lang="de-DE" sz="2200" b="0" strike="noStrike" spc="-1" dirty="0">
              <a:solidFill>
                <a:srgbClr val="000000"/>
              </a:solidFill>
              <a:latin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871200" y="859320"/>
            <a:ext cx="8163000" cy="76428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4400" b="0" strike="noStrike" spc="-1" dirty="0">
                <a:solidFill>
                  <a:srgbClr val="003366"/>
                </a:solidFill>
                <a:latin typeface="Verdana"/>
              </a:rPr>
              <a:t>GFS</a:t>
            </a:r>
          </a:p>
        </p:txBody>
      </p:sp>
      <p:sp>
        <p:nvSpPr>
          <p:cNvPr id="106" name="PlaceHolder 2"/>
          <p:cNvSpPr>
            <a:spLocks noGrp="1"/>
          </p:cNvSpPr>
          <p:nvPr>
            <p:ph/>
          </p:nvPr>
        </p:nvSpPr>
        <p:spPr>
          <a:xfrm>
            <a:off x="1033200" y="1915920"/>
            <a:ext cx="8001000" cy="419076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pPr marL="342720" indent="-342720">
              <a:lnSpc>
                <a:spcPct val="100000"/>
              </a:lnSpc>
              <a:spcBef>
                <a:spcPts val="598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2200" b="0" strike="noStrike" spc="-1" dirty="0">
                <a:solidFill>
                  <a:srgbClr val="000000"/>
                </a:solidFill>
                <a:latin typeface="Verdana"/>
              </a:rPr>
              <a:t>In den ersten drei Halbjahren müssen drei GFS in drei Fächern erbracht werden.</a:t>
            </a:r>
          </a:p>
          <a:p>
            <a:pPr marL="342720" indent="-342720">
              <a:lnSpc>
                <a:spcPct val="100000"/>
              </a:lnSpc>
              <a:spcBef>
                <a:spcPts val="598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2200" spc="-1" dirty="0">
                <a:solidFill>
                  <a:srgbClr val="000000"/>
                </a:solidFill>
                <a:latin typeface="Verdana"/>
              </a:rPr>
              <a:t>Es empfiehlt sich eine GFS pro Halbjahr.</a:t>
            </a:r>
          </a:p>
          <a:p>
            <a:pPr marL="342720" indent="-342720">
              <a:lnSpc>
                <a:spcPct val="100000"/>
              </a:lnSpc>
              <a:spcBef>
                <a:spcPts val="598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2200" b="0" strike="noStrike" spc="-1" dirty="0">
                <a:solidFill>
                  <a:srgbClr val="000000"/>
                </a:solidFill>
                <a:latin typeface="Verdana"/>
              </a:rPr>
              <a:t>Die Anmeldung zu den GFS erfolgt bis zu den Herbstferien bei </a:t>
            </a:r>
            <a:r>
              <a:rPr lang="de-DE" sz="2200" b="0" strike="noStrike" spc="-1" dirty="0" err="1">
                <a:solidFill>
                  <a:srgbClr val="000000"/>
                </a:solidFill>
                <a:latin typeface="Verdana"/>
              </a:rPr>
              <a:t>der:dem</a:t>
            </a:r>
            <a:r>
              <a:rPr lang="de-DE" sz="2200" b="0" strike="noStrike" spc="-1" dirty="0">
                <a:solidFill>
                  <a:srgbClr val="000000"/>
                </a:solidFill>
                <a:latin typeface="Verdana"/>
              </a:rPr>
              <a:t> jeweiligen </a:t>
            </a:r>
            <a:r>
              <a:rPr lang="de-DE" sz="2200" b="0" strike="noStrike" spc="-1" dirty="0" err="1">
                <a:solidFill>
                  <a:srgbClr val="000000"/>
                </a:solidFill>
                <a:latin typeface="Verdana"/>
              </a:rPr>
              <a:t>Fachlehrer:in</a:t>
            </a:r>
            <a:r>
              <a:rPr lang="de-DE" sz="2200" b="0" strike="noStrike" spc="-1" dirty="0">
                <a:solidFill>
                  <a:srgbClr val="000000"/>
                </a:solidFill>
                <a:latin typeface="Verdana"/>
              </a:rPr>
              <a:t>. Bei der Anmeldung wird sowohl Thema als auch Zeitpunkt (welches </a:t>
            </a:r>
            <a:r>
              <a:rPr lang="de-DE" sz="2200" spc="-1" dirty="0">
                <a:solidFill>
                  <a:srgbClr val="000000"/>
                </a:solidFill>
                <a:latin typeface="Verdana"/>
              </a:rPr>
              <a:t>HJ) </a:t>
            </a:r>
            <a:r>
              <a:rPr lang="de-DE" sz="2200" b="0" strike="noStrike" spc="-1" dirty="0">
                <a:solidFill>
                  <a:srgbClr val="000000"/>
                </a:solidFill>
                <a:latin typeface="Verdana"/>
              </a:rPr>
              <a:t>vereinbart.</a:t>
            </a:r>
          </a:p>
          <a:p>
            <a:pPr marL="342720" indent="-342720">
              <a:lnSpc>
                <a:spcPct val="100000"/>
              </a:lnSpc>
              <a:spcBef>
                <a:spcPts val="598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2200" spc="-1" dirty="0">
                <a:solidFill>
                  <a:srgbClr val="000000"/>
                </a:solidFill>
                <a:latin typeface="Verdana"/>
              </a:rPr>
              <a:t>Alle drei GFS müssen spätestens bis zu den Weihnachtsferien im dritten HJ erbracht werden.</a:t>
            </a:r>
          </a:p>
          <a:p>
            <a:pPr marL="342720" indent="-342720">
              <a:lnSpc>
                <a:spcPct val="100000"/>
              </a:lnSpc>
              <a:spcBef>
                <a:spcPts val="598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2200" b="0" strike="noStrike" spc="-1" dirty="0">
                <a:solidFill>
                  <a:srgbClr val="000000"/>
                </a:solidFill>
                <a:latin typeface="Verdana"/>
              </a:rPr>
              <a:t>GFS zählen weiterhin wie eine KA.</a:t>
            </a:r>
          </a:p>
          <a:p>
            <a:pPr marL="342720" indent="-342720">
              <a:lnSpc>
                <a:spcPct val="100000"/>
              </a:lnSpc>
              <a:spcBef>
                <a:spcPts val="598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2200" spc="-1" dirty="0">
                <a:solidFill>
                  <a:srgbClr val="000000"/>
                </a:solidFill>
                <a:latin typeface="Verdana"/>
              </a:rPr>
              <a:t>Im vierten Halbjahr kann man noch freiwillig eine GFS in einem weiteren Fach erbringen (Anmeldung spätestens zu Beginn des vierten HJ).</a:t>
            </a:r>
            <a:endParaRPr lang="de-DE" sz="2200" b="0" strike="noStrike" spc="-1" dirty="0">
              <a:solidFill>
                <a:srgbClr val="000000"/>
              </a:solidFill>
              <a:latin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419279581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871200" y="859320"/>
            <a:ext cx="8163000" cy="76428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4400" b="0" strike="noStrike" spc="-1" dirty="0">
                <a:solidFill>
                  <a:srgbClr val="003366"/>
                </a:solidFill>
                <a:latin typeface="Verdana"/>
              </a:rPr>
              <a:t>Geschafft…</a:t>
            </a:r>
          </a:p>
        </p:txBody>
      </p:sp>
      <p:sp>
        <p:nvSpPr>
          <p:cNvPr id="106" name="PlaceHolder 2"/>
          <p:cNvSpPr>
            <a:spLocks noGrp="1"/>
          </p:cNvSpPr>
          <p:nvPr>
            <p:ph/>
          </p:nvPr>
        </p:nvSpPr>
        <p:spPr>
          <a:xfrm>
            <a:off x="102946" y="1915920"/>
            <a:ext cx="8931254" cy="419076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pPr marL="342720" indent="-342720" algn="ctr">
              <a:lnSpc>
                <a:spcPct val="100000"/>
              </a:lnSpc>
              <a:spcBef>
                <a:spcPts val="598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endParaRPr lang="de-DE" sz="4000" b="1" strike="noStrike" spc="-1" dirty="0">
              <a:solidFill>
                <a:srgbClr val="000000"/>
              </a:solidFill>
              <a:latin typeface="Verdana"/>
            </a:endParaRPr>
          </a:p>
          <a:p>
            <a:pPr marL="342720" indent="-342720" algn="ctr">
              <a:lnSpc>
                <a:spcPct val="100000"/>
              </a:lnSpc>
              <a:spcBef>
                <a:spcPts val="598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endParaRPr lang="de-DE" sz="4000" b="1" spc="-1" dirty="0">
              <a:solidFill>
                <a:srgbClr val="000000"/>
              </a:solidFill>
              <a:latin typeface="Verdana"/>
            </a:endParaRPr>
          </a:p>
          <a:p>
            <a:pPr algn="ctr">
              <a:lnSpc>
                <a:spcPct val="100000"/>
              </a:lnSpc>
              <a:spcBef>
                <a:spcPts val="598"/>
              </a:spcBef>
              <a:buClr>
                <a:srgbClr val="9A0000"/>
              </a:buClr>
              <a:buSzPct val="75000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4000" b="1" strike="noStrike" spc="-1" dirty="0">
                <a:solidFill>
                  <a:srgbClr val="000000"/>
                </a:solidFill>
                <a:latin typeface="Verdana"/>
              </a:rPr>
              <a:t>Fragen?</a:t>
            </a:r>
          </a:p>
        </p:txBody>
      </p:sp>
    </p:spTree>
    <p:extLst>
      <p:ext uri="{BB962C8B-B14F-4D97-AF65-F5344CB8AC3E}">
        <p14:creationId xmlns:p14="http://schemas.microsoft.com/office/powerpoint/2010/main" val="49594068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871200" y="859320"/>
            <a:ext cx="8163000" cy="76428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4400" b="0" strike="noStrike" spc="-1" dirty="0">
                <a:solidFill>
                  <a:srgbClr val="003366"/>
                </a:solidFill>
                <a:latin typeface="Verdana"/>
              </a:rPr>
              <a:t>Geschafft…</a:t>
            </a:r>
          </a:p>
        </p:txBody>
      </p:sp>
      <p:sp>
        <p:nvSpPr>
          <p:cNvPr id="106" name="PlaceHolder 2"/>
          <p:cNvSpPr>
            <a:spLocks noGrp="1"/>
          </p:cNvSpPr>
          <p:nvPr>
            <p:ph/>
          </p:nvPr>
        </p:nvSpPr>
        <p:spPr>
          <a:xfrm>
            <a:off x="102946" y="1915920"/>
            <a:ext cx="8931254" cy="419076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pPr marL="342720" indent="-342720" algn="ctr">
              <a:lnSpc>
                <a:spcPct val="100000"/>
              </a:lnSpc>
              <a:spcBef>
                <a:spcPts val="598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endParaRPr lang="de-DE" sz="4000" b="1" strike="noStrike" spc="-1" dirty="0">
              <a:solidFill>
                <a:srgbClr val="000000"/>
              </a:solidFill>
              <a:latin typeface="Verdana"/>
            </a:endParaRPr>
          </a:p>
          <a:p>
            <a:pPr marL="342720" indent="-342720" algn="ctr">
              <a:lnSpc>
                <a:spcPct val="100000"/>
              </a:lnSpc>
              <a:spcBef>
                <a:spcPts val="598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endParaRPr lang="de-DE" sz="4000" b="1" spc="-1" dirty="0">
              <a:solidFill>
                <a:srgbClr val="000000"/>
              </a:solidFill>
              <a:latin typeface="Verdana"/>
            </a:endParaRPr>
          </a:p>
          <a:p>
            <a:pPr algn="ctr">
              <a:lnSpc>
                <a:spcPct val="100000"/>
              </a:lnSpc>
              <a:spcBef>
                <a:spcPts val="598"/>
              </a:spcBef>
              <a:buClr>
                <a:srgbClr val="9A0000"/>
              </a:buClr>
              <a:buSzPct val="75000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4000" b="1" strike="noStrike" spc="-1" dirty="0">
                <a:solidFill>
                  <a:srgbClr val="000000"/>
                </a:solidFill>
                <a:latin typeface="Verdana"/>
              </a:rPr>
              <a:t>Vielen Dank.</a:t>
            </a:r>
          </a:p>
        </p:txBody>
      </p:sp>
    </p:spTree>
    <p:extLst>
      <p:ext uri="{BB962C8B-B14F-4D97-AF65-F5344CB8AC3E}">
        <p14:creationId xmlns:p14="http://schemas.microsoft.com/office/powerpoint/2010/main" val="210547260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871200" y="859320"/>
            <a:ext cx="8163000" cy="76428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4400" b="0" strike="noStrike" spc="-1" dirty="0">
                <a:solidFill>
                  <a:srgbClr val="003366"/>
                </a:solidFill>
                <a:latin typeface="Verdana"/>
              </a:rPr>
              <a:t>Kurswahl mit </a:t>
            </a:r>
            <a:r>
              <a:rPr lang="de-DE" spc="-1" dirty="0" err="1">
                <a:solidFill>
                  <a:srgbClr val="003366"/>
                </a:solidFill>
                <a:latin typeface="Verdana"/>
              </a:rPr>
              <a:t>winprosa</a:t>
            </a:r>
            <a:endParaRPr lang="de-DE" sz="4400" b="0" strike="noStrike" spc="-1" dirty="0">
              <a:solidFill>
                <a:srgbClr val="003366"/>
              </a:solidFill>
              <a:latin typeface="Verdana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/>
          </p:nvPr>
        </p:nvSpPr>
        <p:spPr>
          <a:xfrm>
            <a:off x="102946" y="1915920"/>
            <a:ext cx="8931254" cy="419076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pPr marL="342720" indent="-342720" algn="ctr">
              <a:lnSpc>
                <a:spcPct val="100000"/>
              </a:lnSpc>
              <a:spcBef>
                <a:spcPts val="598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endParaRPr lang="de-DE" sz="4000" b="1" strike="noStrike" spc="-1" dirty="0">
              <a:solidFill>
                <a:srgbClr val="000000"/>
              </a:solidFill>
              <a:latin typeface="Verdana"/>
            </a:endParaRPr>
          </a:p>
          <a:p>
            <a:pPr algn="ctr">
              <a:lnSpc>
                <a:spcPct val="100000"/>
              </a:lnSpc>
              <a:spcBef>
                <a:spcPts val="598"/>
              </a:spcBef>
              <a:buClr>
                <a:srgbClr val="9A0000"/>
              </a:buClr>
              <a:buSzPct val="75000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endParaRPr lang="de-DE" sz="4000" b="1" spc="-1" dirty="0">
              <a:solidFill>
                <a:srgbClr val="000000"/>
              </a:solidFill>
              <a:latin typeface="Verdana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49E4C7AE-BDEF-622F-6811-2AEFF48C703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6" t="9568" r="16225" b="6855"/>
          <a:stretch/>
        </p:blipFill>
        <p:spPr bwMode="auto">
          <a:xfrm>
            <a:off x="765638" y="2113414"/>
            <a:ext cx="7605870" cy="44327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30926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/>
          </p:nvPr>
        </p:nvSpPr>
        <p:spPr>
          <a:xfrm>
            <a:off x="1033200" y="1915920"/>
            <a:ext cx="8110440" cy="419076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pPr marL="342720" indent="-342720">
              <a:spcBef>
                <a:spcPts val="799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3200" b="1" strike="noStrike" spc="-1" dirty="0">
                <a:solidFill>
                  <a:srgbClr val="000000"/>
                </a:solidFill>
                <a:latin typeface="Verdana"/>
              </a:rPr>
              <a:t>I</a:t>
            </a:r>
            <a:r>
              <a:rPr lang="de-DE" sz="3200" spc="-1" dirty="0">
                <a:solidFill>
                  <a:srgbClr val="000000"/>
                </a:solidFill>
                <a:latin typeface="Verdana"/>
              </a:rPr>
              <a:t>		</a:t>
            </a:r>
            <a:r>
              <a:rPr lang="de-DE" sz="3200" b="0" strike="noStrike" spc="-1" dirty="0" err="1">
                <a:solidFill>
                  <a:srgbClr val="000000"/>
                </a:solidFill>
                <a:latin typeface="Verdana"/>
              </a:rPr>
              <a:t>sprachl</a:t>
            </a:r>
            <a:r>
              <a:rPr lang="de-DE" sz="3200" b="0" strike="noStrike" spc="-1" dirty="0">
                <a:solidFill>
                  <a:srgbClr val="000000"/>
                </a:solidFill>
                <a:latin typeface="Verdana"/>
              </a:rPr>
              <a:t>.-</a:t>
            </a:r>
            <a:r>
              <a:rPr lang="de-DE" sz="3200" b="0" strike="noStrike" spc="-1" dirty="0" err="1">
                <a:solidFill>
                  <a:srgbClr val="000000"/>
                </a:solidFill>
                <a:latin typeface="Verdana"/>
              </a:rPr>
              <a:t>literar</a:t>
            </a:r>
            <a:r>
              <a:rPr lang="de-DE" sz="3200" b="0" strike="noStrike" spc="-1" dirty="0">
                <a:solidFill>
                  <a:srgbClr val="000000"/>
                </a:solidFill>
                <a:latin typeface="Verdana"/>
              </a:rPr>
              <a:t>.-künstlerisch</a:t>
            </a:r>
          </a:p>
          <a:p>
            <a:pPr marL="342720" indent="-342720">
              <a:spcBef>
                <a:spcPts val="799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3200" b="1" strike="noStrike" spc="-1" dirty="0">
                <a:solidFill>
                  <a:srgbClr val="000000"/>
                </a:solidFill>
                <a:latin typeface="Verdana"/>
              </a:rPr>
              <a:t>II	</a:t>
            </a:r>
            <a:r>
              <a:rPr lang="de-DE" sz="3200" b="0" strike="noStrike" spc="-1" dirty="0" err="1">
                <a:solidFill>
                  <a:srgbClr val="000000"/>
                </a:solidFill>
                <a:latin typeface="Verdana"/>
              </a:rPr>
              <a:t>gesellschaftswiss</a:t>
            </a:r>
            <a:r>
              <a:rPr lang="de-DE" sz="3200" spc="-1" dirty="0" err="1">
                <a:solidFill>
                  <a:srgbClr val="000000"/>
                </a:solidFill>
                <a:latin typeface="Verdana"/>
              </a:rPr>
              <a:t>enschaftl</a:t>
            </a:r>
            <a:r>
              <a:rPr lang="de-DE" sz="3200" spc="-1" dirty="0">
                <a:solidFill>
                  <a:srgbClr val="000000"/>
                </a:solidFill>
                <a:latin typeface="Verdana"/>
              </a:rPr>
              <a:t>.</a:t>
            </a:r>
            <a:endParaRPr lang="de-DE" sz="3200" b="0" strike="noStrike" spc="-1" dirty="0">
              <a:solidFill>
                <a:srgbClr val="000000"/>
              </a:solidFill>
              <a:latin typeface="Verdana"/>
            </a:endParaRPr>
          </a:p>
          <a:p>
            <a:pPr marL="342720" indent="-342720">
              <a:spcBef>
                <a:spcPts val="799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3200" b="1" strike="noStrike" spc="-1" dirty="0">
                <a:solidFill>
                  <a:srgbClr val="000000"/>
                </a:solidFill>
                <a:latin typeface="Verdana"/>
              </a:rPr>
              <a:t>III</a:t>
            </a:r>
            <a:r>
              <a:rPr lang="de-DE" sz="3200" spc="-1" dirty="0">
                <a:solidFill>
                  <a:srgbClr val="000000"/>
                </a:solidFill>
                <a:latin typeface="Verdana"/>
              </a:rPr>
              <a:t>	</a:t>
            </a:r>
            <a:r>
              <a:rPr lang="de-DE" sz="3200" b="0" strike="noStrike" spc="-1" dirty="0" err="1">
                <a:solidFill>
                  <a:srgbClr val="000000"/>
                </a:solidFill>
                <a:latin typeface="Verdana"/>
              </a:rPr>
              <a:t>mathemat</a:t>
            </a:r>
            <a:r>
              <a:rPr lang="de-DE" sz="3200" b="0" strike="noStrike" spc="-1" dirty="0">
                <a:solidFill>
                  <a:srgbClr val="000000"/>
                </a:solidFill>
                <a:latin typeface="Verdana"/>
              </a:rPr>
              <a:t>.-</a:t>
            </a:r>
            <a:r>
              <a:rPr lang="de-DE" sz="3200" b="0" strike="noStrike" spc="-1" dirty="0" err="1">
                <a:solidFill>
                  <a:srgbClr val="000000"/>
                </a:solidFill>
                <a:latin typeface="Verdana"/>
              </a:rPr>
              <a:t>naturwiss</a:t>
            </a:r>
            <a:r>
              <a:rPr lang="de-DE" sz="3200" b="0" strike="noStrike" spc="-1" dirty="0">
                <a:solidFill>
                  <a:srgbClr val="000000"/>
                </a:solidFill>
                <a:latin typeface="Verdana"/>
              </a:rPr>
              <a:t>.-techn.</a:t>
            </a:r>
          </a:p>
          <a:p>
            <a:pPr marL="342720" indent="-342720">
              <a:spcBef>
                <a:spcPts val="799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2800" b="0" strike="noStrike" spc="-1" dirty="0">
                <a:solidFill>
                  <a:srgbClr val="000000"/>
                </a:solidFill>
                <a:latin typeface="Verdana"/>
              </a:rPr>
              <a:t>ohne Zuordnung zu einem AF:</a:t>
            </a:r>
            <a:r>
              <a:rPr lang="de-DE" sz="3200" b="0" strike="noStrike" spc="-1" dirty="0">
                <a:solidFill>
                  <a:srgbClr val="000000"/>
                </a:solidFill>
                <a:latin typeface="Verdana"/>
              </a:rPr>
              <a:t>  Sport</a:t>
            </a:r>
          </a:p>
        </p:txBody>
      </p:sp>
      <p:sp>
        <p:nvSpPr>
          <p:cNvPr id="95" name="PlaceHolder 2"/>
          <p:cNvSpPr>
            <a:spLocks noGrp="1"/>
          </p:cNvSpPr>
          <p:nvPr>
            <p:ph type="title"/>
          </p:nvPr>
        </p:nvSpPr>
        <p:spPr>
          <a:xfrm>
            <a:off x="871200" y="-481320"/>
            <a:ext cx="8163000" cy="210492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r>
              <a:rPr lang="de-DE" sz="4400" b="0" strike="noStrike" spc="-1" dirty="0">
                <a:solidFill>
                  <a:srgbClr val="003366"/>
                </a:solidFill>
                <a:latin typeface="Verdana"/>
              </a:rPr>
              <a:t>Aufgabenfelder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871200" y="859320"/>
            <a:ext cx="8163000" cy="76428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4400" b="0" strike="noStrike" spc="-1">
                <a:solidFill>
                  <a:srgbClr val="003366"/>
                </a:solidFill>
                <a:latin typeface="Verdana"/>
              </a:rPr>
              <a:t>Die 3 fünfstündigen Fächer</a:t>
            </a:r>
          </a:p>
        </p:txBody>
      </p:sp>
      <p:sp>
        <p:nvSpPr>
          <p:cNvPr id="97" name="PlaceHolder 2"/>
          <p:cNvSpPr>
            <a:spLocks noGrp="1"/>
          </p:cNvSpPr>
          <p:nvPr>
            <p:ph/>
          </p:nvPr>
        </p:nvSpPr>
        <p:spPr>
          <a:xfrm>
            <a:off x="685800" y="1915920"/>
            <a:ext cx="8153280" cy="419076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pPr marL="342720" indent="-342720">
              <a:spcBef>
                <a:spcPts val="598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2400" b="0" strike="noStrike" spc="-1">
                <a:solidFill>
                  <a:srgbClr val="000000"/>
                </a:solidFill>
                <a:latin typeface="Verdana"/>
              </a:rPr>
              <a:t>Zwei der drei Leistungsfächer müssen aus folgendem Angebot gewählt werden</a:t>
            </a:r>
          </a:p>
          <a:p>
            <a:pPr marL="742680" lvl="1" indent="-285480">
              <a:spcBef>
                <a:spcPts val="697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2400" b="0" strike="noStrike" spc="-1">
                <a:solidFill>
                  <a:srgbClr val="000000"/>
                </a:solidFill>
                <a:latin typeface="Verdana"/>
              </a:rPr>
              <a:t>Deutsch </a:t>
            </a:r>
          </a:p>
          <a:p>
            <a:pPr marL="742680" lvl="1" indent="-285480">
              <a:spcBef>
                <a:spcPts val="697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2400" b="0" strike="noStrike" spc="-1">
                <a:solidFill>
                  <a:srgbClr val="000000"/>
                </a:solidFill>
                <a:latin typeface="Verdana"/>
              </a:rPr>
              <a:t>Mathematik</a:t>
            </a:r>
          </a:p>
          <a:p>
            <a:pPr marL="742680" lvl="1" indent="-285480">
              <a:spcBef>
                <a:spcPts val="697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2400" b="0" strike="noStrike" spc="-1">
                <a:solidFill>
                  <a:srgbClr val="000000"/>
                </a:solidFill>
                <a:latin typeface="Verdana"/>
              </a:rPr>
              <a:t>Fremdsprache </a:t>
            </a:r>
            <a:r>
              <a:rPr lang="de-DE" sz="2400" b="0" i="1" strike="noStrike" spc="-1">
                <a:solidFill>
                  <a:srgbClr val="000000"/>
                </a:solidFill>
                <a:latin typeface="Verdana"/>
              </a:rPr>
              <a:t>(aber nur eine)</a:t>
            </a:r>
            <a:endParaRPr lang="de-DE" sz="2400" b="0" strike="noStrike" spc="-1">
              <a:solidFill>
                <a:srgbClr val="000000"/>
              </a:solidFill>
              <a:latin typeface="Verdana"/>
            </a:endParaRPr>
          </a:p>
          <a:p>
            <a:pPr marL="742680" lvl="1" indent="-285480">
              <a:spcBef>
                <a:spcPts val="697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2400" b="0" strike="noStrike" spc="-1">
                <a:solidFill>
                  <a:srgbClr val="000000"/>
                </a:solidFill>
                <a:latin typeface="Verdana"/>
              </a:rPr>
              <a:t>Naturwissenschaft </a:t>
            </a:r>
            <a:r>
              <a:rPr lang="de-DE" sz="2400" b="0" i="1" strike="noStrike" spc="-1">
                <a:solidFill>
                  <a:srgbClr val="000000"/>
                </a:solidFill>
                <a:latin typeface="Verdana"/>
              </a:rPr>
              <a:t>(aber nur eine)</a:t>
            </a:r>
            <a:endParaRPr lang="de-DE" sz="2400" b="0" strike="noStrike" spc="-1">
              <a:solidFill>
                <a:srgbClr val="000000"/>
              </a:solidFill>
              <a:latin typeface="Verdana"/>
            </a:endParaRPr>
          </a:p>
          <a:p>
            <a:pPr marL="342720" indent="-342720">
              <a:spcBef>
                <a:spcPts val="598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2400" b="0" strike="noStrike" spc="-1">
                <a:solidFill>
                  <a:srgbClr val="000000"/>
                </a:solidFill>
                <a:latin typeface="Verdana"/>
              </a:rPr>
              <a:t>Das dritte ist frei wählbar:</a:t>
            </a:r>
          </a:p>
          <a:p>
            <a:pPr marL="742680" lvl="1" indent="-285480">
              <a:spcBef>
                <a:spcPts val="697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2400" b="0" strike="noStrike" spc="-1">
                <a:solidFill>
                  <a:srgbClr val="000000"/>
                </a:solidFill>
                <a:latin typeface="Verdana"/>
              </a:rPr>
              <a:t>(Fremdsprache / Naturwissenschaft / Musik / BK / Geschichte / Gemeinschaftskunde / Erdkunde / Wirtschaft / Sport / Religionslehre / Ethik)</a:t>
            </a:r>
          </a:p>
        </p:txBody>
      </p:sp>
      <p:sp>
        <p:nvSpPr>
          <p:cNvPr id="98" name="Rechteck 97"/>
          <p:cNvSpPr/>
          <p:nvPr/>
        </p:nvSpPr>
        <p:spPr>
          <a:xfrm>
            <a:off x="2971800" y="1909800"/>
            <a:ext cx="5977080" cy="3036960"/>
          </a:xfrm>
          <a:prstGeom prst="rect">
            <a:avLst/>
          </a:prstGeom>
          <a:solidFill>
            <a:srgbClr val="FF9900"/>
          </a:solidFill>
          <a:ln w="9360" cap="sq">
            <a:solidFill>
              <a:srgbClr val="00008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t">
            <a:noAutofit/>
          </a:bodyPr>
          <a:lstStyle/>
          <a:p>
            <a:pPr marL="342720" indent="-342720" algn="ctr">
              <a:lnSpc>
                <a:spcPct val="100000"/>
              </a:lnSpc>
              <a:spcBef>
                <a:spcPts val="8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3600" b="1" strike="noStrike" spc="-1" dirty="0">
                <a:solidFill>
                  <a:srgbClr val="000000"/>
                </a:solidFill>
                <a:latin typeface="Verdana"/>
              </a:rPr>
              <a:t>Diese drei Leistungsfächer</a:t>
            </a:r>
            <a:br>
              <a:rPr dirty="0"/>
            </a:br>
            <a:r>
              <a:rPr lang="de-DE" sz="3600" b="1" strike="noStrike" spc="-1" dirty="0">
                <a:solidFill>
                  <a:srgbClr val="000000"/>
                </a:solidFill>
                <a:latin typeface="Verdana"/>
              </a:rPr>
              <a:t> sind Gegenstand der schriftlichen Abiturprüfung</a:t>
            </a:r>
            <a:endParaRPr lang="de-DE" sz="36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9204851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5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6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871200" y="859320"/>
            <a:ext cx="8163000" cy="76428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4400" b="0" strike="noStrike" spc="-1">
                <a:solidFill>
                  <a:srgbClr val="003366"/>
                </a:solidFill>
                <a:latin typeface="Verdana"/>
              </a:rPr>
              <a:t>Basisfächer:</a:t>
            </a:r>
          </a:p>
        </p:txBody>
      </p:sp>
      <p:sp>
        <p:nvSpPr>
          <p:cNvPr id="100" name="PlaceHolder 2"/>
          <p:cNvSpPr>
            <a:spLocks noGrp="1"/>
          </p:cNvSpPr>
          <p:nvPr>
            <p:ph/>
          </p:nvPr>
        </p:nvSpPr>
        <p:spPr>
          <a:xfrm>
            <a:off x="1033200" y="1843920"/>
            <a:ext cx="8110440" cy="419076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pPr>
              <a:lnSpc>
                <a:spcPct val="90000"/>
              </a:lnSpc>
              <a:spcBef>
                <a:spcPts val="598"/>
              </a:spcBef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1800" b="0" strike="noStrike" spc="-1" dirty="0">
                <a:solidFill>
                  <a:srgbClr val="000000"/>
                </a:solidFill>
                <a:latin typeface="Verdana"/>
              </a:rPr>
              <a:t>Falls nicht bereits als Leistungsfach gewählt, müssen nun noch die folgenden 2-/3-stündigen Fächer in allen vier Halbjahren durchgehend besucht werden:</a:t>
            </a:r>
          </a:p>
          <a:p>
            <a:pPr marL="555480" lvl="1" indent="-555480">
              <a:spcBef>
                <a:spcPts val="697"/>
              </a:spcBef>
              <a:buClr>
                <a:srgbClr val="000000"/>
              </a:buClr>
              <a:buFont typeface="StarSymbol"/>
              <a:buAutoNum type="arabicParenR"/>
              <a:tabLst>
                <a:tab pos="7920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1800" b="1" strike="noStrike" spc="-1" dirty="0">
                <a:solidFill>
                  <a:srgbClr val="000000"/>
                </a:solidFill>
                <a:latin typeface="Verdana"/>
              </a:rPr>
              <a:t>Deutsch</a:t>
            </a:r>
            <a:endParaRPr lang="de-DE" sz="1800" b="0" strike="noStrike" spc="-1" dirty="0">
              <a:solidFill>
                <a:srgbClr val="000000"/>
              </a:solidFill>
              <a:latin typeface="Verdana"/>
            </a:endParaRPr>
          </a:p>
          <a:p>
            <a:pPr marL="555480" lvl="1" indent="-555480">
              <a:spcBef>
                <a:spcPts val="697"/>
              </a:spcBef>
              <a:buClr>
                <a:srgbClr val="000000"/>
              </a:buClr>
              <a:buFont typeface="StarSymbol"/>
              <a:buAutoNum type="arabicParenR"/>
              <a:tabLst>
                <a:tab pos="7920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1800" b="1" strike="noStrike" spc="-1" dirty="0">
                <a:solidFill>
                  <a:srgbClr val="000000"/>
                </a:solidFill>
                <a:latin typeface="Verdana"/>
              </a:rPr>
              <a:t>Mathe</a:t>
            </a:r>
          </a:p>
          <a:p>
            <a:pPr marL="555480" lvl="1" indent="-555480">
              <a:spcBef>
                <a:spcPts val="697"/>
              </a:spcBef>
              <a:buClr>
                <a:srgbClr val="000000"/>
              </a:buClr>
              <a:buFont typeface="StarSymbol"/>
              <a:buAutoNum type="arabicParenR"/>
              <a:tabLst>
                <a:tab pos="7920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1800" b="1" strike="noStrike" spc="-1" dirty="0">
                <a:solidFill>
                  <a:srgbClr val="000000"/>
                </a:solidFill>
                <a:latin typeface="Verdana"/>
              </a:rPr>
              <a:t>Eine Fremdsprache (E, F, L, </a:t>
            </a:r>
            <a:r>
              <a:rPr lang="de-DE" sz="1800" b="1" strike="noStrike" spc="-1" dirty="0" err="1">
                <a:solidFill>
                  <a:srgbClr val="000000"/>
                </a:solidFill>
                <a:latin typeface="Verdana"/>
              </a:rPr>
              <a:t>Spa</a:t>
            </a:r>
            <a:r>
              <a:rPr lang="de-DE" sz="1800" b="1" strike="noStrike" spc="-1" dirty="0">
                <a:solidFill>
                  <a:srgbClr val="000000"/>
                </a:solidFill>
                <a:latin typeface="Verdana"/>
              </a:rPr>
              <a:t>)</a:t>
            </a:r>
            <a:endParaRPr lang="de-DE" spc="-1" dirty="0">
              <a:solidFill>
                <a:srgbClr val="000000"/>
              </a:solidFill>
              <a:latin typeface="Verdana"/>
            </a:endParaRPr>
          </a:p>
          <a:p>
            <a:pPr marL="555480" lvl="1" indent="-555480">
              <a:spcBef>
                <a:spcPts val="697"/>
              </a:spcBef>
              <a:buClr>
                <a:srgbClr val="000000"/>
              </a:buClr>
              <a:buFont typeface="StarSymbol"/>
              <a:buAutoNum type="arabicParenR"/>
              <a:tabLst>
                <a:tab pos="7920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1800" b="1" strike="noStrike" spc="-1" dirty="0">
                <a:solidFill>
                  <a:srgbClr val="000000"/>
                </a:solidFill>
                <a:latin typeface="Verdana"/>
              </a:rPr>
              <a:t>Eine Naturwissenschaft  (B, </a:t>
            </a:r>
            <a:r>
              <a:rPr lang="de-DE" sz="1800" b="1" strike="noStrike" spc="-1" dirty="0" err="1">
                <a:solidFill>
                  <a:srgbClr val="000000"/>
                </a:solidFill>
                <a:latin typeface="Verdana"/>
              </a:rPr>
              <a:t>Ch</a:t>
            </a:r>
            <a:r>
              <a:rPr lang="de-DE" sz="1800" b="1" strike="noStrike" spc="-1" dirty="0">
                <a:solidFill>
                  <a:srgbClr val="000000"/>
                </a:solidFill>
                <a:latin typeface="Verdana"/>
              </a:rPr>
              <a:t>, </a:t>
            </a:r>
            <a:r>
              <a:rPr lang="de-DE" sz="1800" b="1" strike="noStrike" spc="-1" dirty="0" err="1">
                <a:solidFill>
                  <a:srgbClr val="000000"/>
                </a:solidFill>
                <a:latin typeface="Verdana"/>
              </a:rPr>
              <a:t>Ph</a:t>
            </a:r>
            <a:r>
              <a:rPr lang="de-DE" sz="1800" b="1" strike="noStrike" spc="-1" dirty="0">
                <a:solidFill>
                  <a:srgbClr val="000000"/>
                </a:solidFill>
                <a:latin typeface="Verdana"/>
              </a:rPr>
              <a:t>,</a:t>
            </a:r>
            <a:r>
              <a:rPr lang="de-DE" sz="1800" b="1" strike="noStrike" spc="-1" dirty="0">
                <a:solidFill>
                  <a:schemeClr val="tx1"/>
                </a:solidFill>
                <a:latin typeface="Verdana"/>
              </a:rPr>
              <a:t> </a:t>
            </a:r>
            <a:r>
              <a:rPr lang="de-DE" sz="1800" b="1" strike="noStrike" spc="-1" dirty="0" err="1">
                <a:solidFill>
                  <a:schemeClr val="tx1"/>
                </a:solidFill>
                <a:latin typeface="Verdana"/>
              </a:rPr>
              <a:t>Inf</a:t>
            </a:r>
            <a:r>
              <a:rPr lang="de-DE" sz="1800" b="1" strike="noStrike" spc="-1" dirty="0">
                <a:solidFill>
                  <a:srgbClr val="000000"/>
                </a:solidFill>
                <a:latin typeface="Verdana"/>
              </a:rPr>
              <a:t>)</a:t>
            </a:r>
            <a:endParaRPr lang="de-DE" spc="-1" dirty="0">
              <a:solidFill>
                <a:srgbClr val="000000"/>
              </a:solidFill>
              <a:latin typeface="Verdana"/>
            </a:endParaRPr>
          </a:p>
          <a:p>
            <a:pPr marL="555480" lvl="1" indent="-555480">
              <a:spcBef>
                <a:spcPts val="697"/>
              </a:spcBef>
              <a:buClr>
                <a:srgbClr val="000000"/>
              </a:buClr>
              <a:buFont typeface="StarSymbol"/>
              <a:buAutoNum type="arabicParenR"/>
              <a:tabLst>
                <a:tab pos="7920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1800" b="1" strike="noStrike" spc="-1" dirty="0">
                <a:solidFill>
                  <a:srgbClr val="000000"/>
                </a:solidFill>
                <a:latin typeface="Verdana"/>
              </a:rPr>
              <a:t>Eine weitere Fremdsprache oder Naturwissenschaft</a:t>
            </a:r>
            <a:endParaRPr lang="de-DE" spc="-1" dirty="0">
              <a:solidFill>
                <a:srgbClr val="000000"/>
              </a:solidFill>
              <a:latin typeface="Verdana"/>
            </a:endParaRPr>
          </a:p>
          <a:p>
            <a:pPr marL="555480" lvl="1" indent="-555480">
              <a:spcBef>
                <a:spcPts val="697"/>
              </a:spcBef>
              <a:buClr>
                <a:srgbClr val="000000"/>
              </a:buClr>
              <a:buFont typeface="StarSymbol"/>
              <a:buAutoNum type="arabicParenR"/>
              <a:tabLst>
                <a:tab pos="7920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1800" b="0" i="1" strike="noStrike" spc="-1" dirty="0">
                <a:solidFill>
                  <a:srgbClr val="000000"/>
                </a:solidFill>
                <a:latin typeface="Verdana"/>
              </a:rPr>
              <a:t>Musik oder Bildende Kunst</a:t>
            </a:r>
            <a:endParaRPr lang="de-DE" spc="-1" dirty="0">
              <a:solidFill>
                <a:srgbClr val="000000"/>
              </a:solidFill>
              <a:latin typeface="Verdana"/>
            </a:endParaRPr>
          </a:p>
          <a:p>
            <a:pPr marL="555480" lvl="1" indent="-555480">
              <a:spcBef>
                <a:spcPts val="697"/>
              </a:spcBef>
              <a:buClr>
                <a:srgbClr val="000000"/>
              </a:buClr>
              <a:buFont typeface="StarSymbol"/>
              <a:buAutoNum type="arabicParenR"/>
              <a:tabLst>
                <a:tab pos="7920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1800" b="0" i="1" strike="noStrike" spc="-1" dirty="0">
                <a:solidFill>
                  <a:srgbClr val="000000"/>
                </a:solidFill>
                <a:latin typeface="Verdana"/>
              </a:rPr>
              <a:t>Geschichte</a:t>
            </a:r>
            <a:endParaRPr lang="de-DE" spc="-1" dirty="0">
              <a:solidFill>
                <a:srgbClr val="000000"/>
              </a:solidFill>
              <a:latin typeface="Verdana"/>
            </a:endParaRPr>
          </a:p>
          <a:p>
            <a:pPr marL="555480" lvl="1" indent="-555480">
              <a:spcBef>
                <a:spcPts val="697"/>
              </a:spcBef>
              <a:buClr>
                <a:srgbClr val="000000"/>
              </a:buClr>
              <a:buFont typeface="StarSymbol"/>
              <a:buAutoNum type="arabicParenR"/>
              <a:tabLst>
                <a:tab pos="7920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1800" b="0" i="1" strike="noStrike" spc="-1" dirty="0">
                <a:solidFill>
                  <a:srgbClr val="000000"/>
                </a:solidFill>
                <a:latin typeface="Verdana"/>
              </a:rPr>
              <a:t>Gemeinschaftskunde (11.1 und 12.2) im Wechsel mit  </a:t>
            </a:r>
            <a:br>
              <a:rPr dirty="0"/>
            </a:br>
            <a:r>
              <a:rPr lang="de-DE" sz="1800" b="0" i="1" strike="noStrike" spc="-1" dirty="0">
                <a:solidFill>
                  <a:srgbClr val="000000"/>
                </a:solidFill>
                <a:latin typeface="Verdana"/>
              </a:rPr>
              <a:t>Erdkunde (11.2 und 12.1)</a:t>
            </a:r>
            <a:endParaRPr lang="de-DE" spc="-1" dirty="0">
              <a:solidFill>
                <a:srgbClr val="000000"/>
              </a:solidFill>
              <a:latin typeface="Verdana"/>
            </a:endParaRPr>
          </a:p>
          <a:p>
            <a:pPr marL="555480" lvl="1" indent="-555480">
              <a:spcBef>
                <a:spcPts val="697"/>
              </a:spcBef>
              <a:buClr>
                <a:srgbClr val="000000"/>
              </a:buClr>
              <a:buFont typeface="StarSymbol"/>
              <a:buAutoNum type="arabicParenR"/>
              <a:tabLst>
                <a:tab pos="7920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1800" b="0" i="1" strike="noStrike" spc="-1" dirty="0">
                <a:solidFill>
                  <a:srgbClr val="000000"/>
                </a:solidFill>
                <a:latin typeface="Verdana"/>
              </a:rPr>
              <a:t>Religionslehre oder Ethik</a:t>
            </a:r>
          </a:p>
          <a:p>
            <a:pPr marL="555480" lvl="1" indent="-555480">
              <a:spcBef>
                <a:spcPts val="697"/>
              </a:spcBef>
              <a:buClr>
                <a:srgbClr val="000000"/>
              </a:buClr>
              <a:buFont typeface="StarSymbol"/>
              <a:buAutoNum type="arabicParenR"/>
              <a:tabLst>
                <a:tab pos="7920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1800" b="0" i="1" strike="noStrike" spc="-1" dirty="0">
                <a:solidFill>
                  <a:srgbClr val="000000"/>
                </a:solidFill>
                <a:latin typeface="Verdana"/>
              </a:rPr>
              <a:t>Sport</a:t>
            </a:r>
            <a:r>
              <a:rPr lang="de-DE" sz="1800" b="1" strike="noStrike" spc="-1" dirty="0">
                <a:solidFill>
                  <a:srgbClr val="000000"/>
                </a:solidFill>
                <a:latin typeface="Verdana"/>
              </a:rPr>
              <a:t> </a:t>
            </a:r>
            <a:endParaRPr lang="de-DE" sz="1800" b="0" strike="noStrike" spc="-1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01" name="Rechteck 100"/>
          <p:cNvSpPr/>
          <p:nvPr/>
        </p:nvSpPr>
        <p:spPr>
          <a:xfrm>
            <a:off x="6120000" y="2592000"/>
            <a:ext cx="2376000" cy="1008000"/>
          </a:xfrm>
          <a:prstGeom prst="rect">
            <a:avLst/>
          </a:prstGeom>
          <a:solidFill>
            <a:srgbClr val="CFE7F5"/>
          </a:solidFill>
          <a:ln w="0">
            <a:solidFill>
              <a:srgbClr val="808080"/>
            </a:solidFill>
          </a:ln>
        </p:spPr>
        <p:txBody>
          <a:bodyPr lIns="90000" tIns="45000" rIns="90000" bIns="45000" anchor="ctr">
            <a:noAutofit/>
          </a:bodyPr>
          <a:lstStyle/>
          <a:p>
            <a:pPr algn="ctr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2400" b="1" strike="noStrike" spc="-1" dirty="0">
                <a:solidFill>
                  <a:srgbClr val="000000"/>
                </a:solidFill>
                <a:latin typeface="Verdana"/>
              </a:rPr>
              <a:t>3-stündig </a:t>
            </a:r>
            <a:br>
              <a:rPr dirty="0"/>
            </a:br>
            <a:r>
              <a:rPr lang="de-DE" sz="2000" b="1" strike="noStrike" spc="-1" dirty="0">
                <a:solidFill>
                  <a:srgbClr val="000000"/>
                </a:solidFill>
                <a:latin typeface="Verdana"/>
              </a:rPr>
              <a:t>(fett gedruckt)</a:t>
            </a:r>
            <a:endParaRPr lang="de-DE" sz="20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2" name="Rechteck 101"/>
          <p:cNvSpPr/>
          <p:nvPr/>
        </p:nvSpPr>
        <p:spPr>
          <a:xfrm>
            <a:off x="5904000" y="5688000"/>
            <a:ext cx="2376000" cy="1008000"/>
          </a:xfrm>
          <a:prstGeom prst="rect">
            <a:avLst/>
          </a:prstGeom>
          <a:solidFill>
            <a:srgbClr val="CFE7F5"/>
          </a:solidFill>
          <a:ln w="0">
            <a:solidFill>
              <a:srgbClr val="808080"/>
            </a:solidFill>
          </a:ln>
        </p:spPr>
        <p:txBody>
          <a:bodyPr lIns="90000" tIns="45000" rIns="90000" bIns="45000" anchor="ctr">
            <a:noAutofit/>
          </a:bodyPr>
          <a:lstStyle/>
          <a:p>
            <a:pPr algn="ctr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2400" b="0" i="1" strike="noStrike" spc="-1">
                <a:solidFill>
                  <a:srgbClr val="000000"/>
                </a:solidFill>
                <a:latin typeface="Verdana"/>
              </a:rPr>
              <a:t>2-stündig </a:t>
            </a:r>
            <a:br/>
            <a:r>
              <a:rPr lang="de-DE" sz="2000" b="0" i="1" strike="noStrike" spc="-1">
                <a:solidFill>
                  <a:srgbClr val="000000"/>
                </a:solidFill>
                <a:latin typeface="Verdana"/>
              </a:rPr>
              <a:t>(kursiv)</a:t>
            </a:r>
            <a:endParaRPr lang="de-DE" sz="20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871200" y="189000"/>
            <a:ext cx="8163000" cy="143460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4400" strike="noStrike" spc="-1" dirty="0">
                <a:solidFill>
                  <a:srgbClr val="003366"/>
                </a:solidFill>
                <a:latin typeface="Verdana"/>
              </a:rPr>
              <a:t> </a:t>
            </a:r>
            <a:br>
              <a:rPr dirty="0"/>
            </a:br>
            <a:r>
              <a:rPr lang="de-DE" sz="4400" strike="noStrike" spc="-1" dirty="0">
                <a:solidFill>
                  <a:srgbClr val="003366"/>
                </a:solidFill>
                <a:latin typeface="Verdana"/>
              </a:rPr>
              <a:t>Der Wahlbereich</a:t>
            </a:r>
          </a:p>
        </p:txBody>
      </p:sp>
      <p:sp>
        <p:nvSpPr>
          <p:cNvPr id="104" name="PlaceHolder 2"/>
          <p:cNvSpPr>
            <a:spLocks noGrp="1"/>
          </p:cNvSpPr>
          <p:nvPr>
            <p:ph/>
          </p:nvPr>
        </p:nvSpPr>
        <p:spPr>
          <a:xfrm>
            <a:off x="1033200" y="1915920"/>
            <a:ext cx="8110440" cy="419076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pPr marL="475920" indent="-475920">
              <a:lnSpc>
                <a:spcPct val="90000"/>
              </a:lnSpc>
              <a:spcBef>
                <a:spcPts val="697"/>
              </a:spcBef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2800" b="0" strike="noStrike" spc="-1" dirty="0">
                <a:solidFill>
                  <a:srgbClr val="000000"/>
                </a:solidFill>
                <a:latin typeface="Verdana"/>
              </a:rPr>
              <a:t>Freiwillig können noch folgende neue </a:t>
            </a:r>
          </a:p>
          <a:p>
            <a:pPr marL="475920" indent="-475920">
              <a:lnSpc>
                <a:spcPct val="90000"/>
              </a:lnSpc>
              <a:spcBef>
                <a:spcPts val="697"/>
              </a:spcBef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2800" b="0" strike="noStrike" spc="-1" dirty="0">
                <a:solidFill>
                  <a:srgbClr val="000000"/>
                </a:solidFill>
                <a:latin typeface="Verdana"/>
              </a:rPr>
              <a:t>Fächer in der Kursstufe belegt werden:</a:t>
            </a:r>
          </a:p>
          <a:p>
            <a:pPr marL="475920" indent="-475920">
              <a:spcBef>
                <a:spcPts val="697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2800" b="1" strike="noStrike" spc="-1" dirty="0">
                <a:solidFill>
                  <a:srgbClr val="000000"/>
                </a:solidFill>
                <a:latin typeface="Verdana"/>
              </a:rPr>
              <a:t>Psychologie, </a:t>
            </a:r>
            <a:r>
              <a:rPr lang="de-DE" sz="2800" b="1" spc="-1" dirty="0">
                <a:solidFill>
                  <a:srgbClr val="000000"/>
                </a:solidFill>
                <a:latin typeface="Verdana"/>
              </a:rPr>
              <a:t>Philosophie, Literatur</a:t>
            </a:r>
            <a:endParaRPr lang="de-DE" sz="2800" b="0" strike="noStrike" spc="-1" dirty="0">
              <a:solidFill>
                <a:srgbClr val="000000"/>
              </a:solidFill>
              <a:latin typeface="Verdana"/>
            </a:endParaRPr>
          </a:p>
          <a:p>
            <a:pPr marL="742680" lvl="1" indent="-285480">
              <a:spcBef>
                <a:spcPts val="697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jeweils 2-stündig in 2 Halbjahren möglich, d.h. in Klasse 11 oder 12</a:t>
            </a:r>
          </a:p>
          <a:p>
            <a:pPr marL="475920" indent="-475920">
              <a:lnSpc>
                <a:spcPct val="90000"/>
              </a:lnSpc>
              <a:spcBef>
                <a:spcPts val="697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2800" b="1" strike="noStrike" spc="-1" dirty="0">
                <a:solidFill>
                  <a:srgbClr val="000000"/>
                </a:solidFill>
                <a:latin typeface="Verdana"/>
              </a:rPr>
              <a:t>Informatik , Vertiefungskurs Mathematik, Literatur und Theater </a:t>
            </a:r>
            <a:endParaRPr lang="de-DE" sz="2800" b="0" strike="noStrike" spc="-1" dirty="0">
              <a:solidFill>
                <a:srgbClr val="000000"/>
              </a:solidFill>
              <a:latin typeface="Verdana"/>
            </a:endParaRPr>
          </a:p>
          <a:p>
            <a:pPr marL="742680" lvl="1" indent="-285480">
              <a:spcBef>
                <a:spcPts val="697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2-stündig, bis zu 4 Halbjahre möglich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871200" y="859320"/>
            <a:ext cx="8163000" cy="76428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4400" b="0" strike="noStrike" spc="-1">
                <a:solidFill>
                  <a:srgbClr val="003366"/>
                </a:solidFill>
                <a:latin typeface="Verdana"/>
              </a:rPr>
              <a:t>Anforderungen Belegung</a:t>
            </a:r>
          </a:p>
        </p:txBody>
      </p:sp>
      <p:sp>
        <p:nvSpPr>
          <p:cNvPr id="106" name="PlaceHolder 2"/>
          <p:cNvSpPr>
            <a:spLocks noGrp="1"/>
          </p:cNvSpPr>
          <p:nvPr>
            <p:ph/>
          </p:nvPr>
        </p:nvSpPr>
        <p:spPr>
          <a:xfrm>
            <a:off x="1033200" y="1915920"/>
            <a:ext cx="8110440" cy="419076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pPr marL="342720" indent="-342720">
              <a:lnSpc>
                <a:spcPct val="100000"/>
              </a:lnSpc>
              <a:spcBef>
                <a:spcPts val="598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Es müssen mindestens 42 Kurse (3</a:t>
            </a:r>
            <a:r>
              <a:rPr lang="de-DE" sz="2400" b="0" strike="noStrike" spc="-1" dirty="0">
                <a:solidFill>
                  <a:srgbClr val="000000"/>
                </a:solidFill>
                <a:latin typeface="Verdana"/>
                <a:ea typeface="Verdana"/>
              </a:rPr>
              <a:t>∙</a:t>
            </a: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4 Leistungs-kurse + 30 Basiskurse) belegt werden</a:t>
            </a:r>
            <a:br>
              <a:rPr dirty="0"/>
            </a:br>
            <a:r>
              <a:rPr lang="de-DE" sz="2000" b="0" i="1" strike="noStrike" spc="-1" dirty="0">
                <a:solidFill>
                  <a:srgbClr val="000000"/>
                </a:solidFill>
                <a:latin typeface="Verdana"/>
              </a:rPr>
              <a:t>(dadurch werden auch automatisch die durchschnittlichen 32 Wochenstunden erreicht)</a:t>
            </a:r>
            <a:endParaRPr lang="de-DE" sz="2000" b="0" strike="noStrike" spc="-1" dirty="0">
              <a:solidFill>
                <a:srgbClr val="000000"/>
              </a:solidFill>
              <a:latin typeface="Verdana"/>
            </a:endParaRPr>
          </a:p>
          <a:p>
            <a:pPr marL="342720" indent="-342720">
              <a:lnSpc>
                <a:spcPct val="100000"/>
              </a:lnSpc>
              <a:spcBef>
                <a:spcPts val="598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Die 10 bereits genannten Fächer, die man alle 4 Halbjahre 2-, 3- oder 5-stündig belegen muss, ergeben 40 Kurse. Für die mindestens 2 fehlenden Kurse kann man wählen zwischen</a:t>
            </a:r>
          </a:p>
          <a:p>
            <a:pPr marL="742680" lvl="1" indent="-285480">
              <a:lnSpc>
                <a:spcPct val="90000"/>
              </a:lnSpc>
              <a:spcBef>
                <a:spcPts val="550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2200" b="0" strike="noStrike" spc="-1" dirty="0">
                <a:solidFill>
                  <a:srgbClr val="000000"/>
                </a:solidFill>
                <a:latin typeface="Verdana"/>
              </a:rPr>
              <a:t>Fächern aus dem Wahlbereich</a:t>
            </a:r>
          </a:p>
          <a:p>
            <a:pPr marL="742680" lvl="1" indent="-285480">
              <a:lnSpc>
                <a:spcPct val="90000"/>
              </a:lnSpc>
              <a:spcBef>
                <a:spcPts val="550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2200" b="0" strike="noStrike" spc="-1" dirty="0">
                <a:solidFill>
                  <a:srgbClr val="000000"/>
                </a:solidFill>
                <a:latin typeface="Verdana"/>
              </a:rPr>
              <a:t>Noch nicht belegten Fächern aus dem Pflichtbereich (z.B. weitere NW oder FS, BK/Mu …)</a:t>
            </a:r>
          </a:p>
          <a:p>
            <a:pPr marL="742680" lvl="1" indent="-285480">
              <a:lnSpc>
                <a:spcPct val="90000"/>
              </a:lnSpc>
              <a:spcBef>
                <a:spcPts val="550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2200" b="0" strike="noStrike" spc="-1" dirty="0">
                <a:solidFill>
                  <a:srgbClr val="000000"/>
                </a:solidFill>
                <a:latin typeface="Verdana"/>
              </a:rPr>
              <a:t>Teilnahme an einem Seminarkurs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871200" y="859320"/>
            <a:ext cx="8163000" cy="76428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4400" b="0" strike="noStrike" spc="-1">
                <a:solidFill>
                  <a:srgbClr val="003366"/>
                </a:solidFill>
                <a:latin typeface="Verdana"/>
              </a:rPr>
              <a:t>Anforderung Anrechnung</a:t>
            </a:r>
          </a:p>
        </p:txBody>
      </p:sp>
      <p:sp>
        <p:nvSpPr>
          <p:cNvPr id="108" name="PlaceHolder 2"/>
          <p:cNvSpPr>
            <a:spLocks noGrp="1"/>
          </p:cNvSpPr>
          <p:nvPr>
            <p:ph/>
          </p:nvPr>
        </p:nvSpPr>
        <p:spPr>
          <a:xfrm>
            <a:off x="1033200" y="1915920"/>
            <a:ext cx="8110440" cy="419076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pPr marL="342720" indent="-342720">
              <a:lnSpc>
                <a:spcPct val="90000"/>
              </a:lnSpc>
              <a:spcBef>
                <a:spcPts val="598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2400" b="0" strike="noStrike" spc="-1" dirty="0" err="1">
                <a:solidFill>
                  <a:srgbClr val="000000"/>
                </a:solidFill>
                <a:latin typeface="Verdana"/>
              </a:rPr>
              <a:t>Jede:r</a:t>
            </a: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 muss genau 40 Kurse in den Block I für die </a:t>
            </a:r>
            <a:r>
              <a:rPr lang="de-DE" sz="2400" b="0" strike="noStrike" spc="-1" dirty="0" err="1">
                <a:solidFill>
                  <a:srgbClr val="000000"/>
                </a:solidFill>
                <a:latin typeface="Verdana"/>
              </a:rPr>
              <a:t>Abinote</a:t>
            </a: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 einrechnen, es dürfen nicht mehr als 40 Kurse angerechnet werden. </a:t>
            </a:r>
          </a:p>
          <a:p>
            <a:pPr marL="342720" indent="-342720">
              <a:spcBef>
                <a:spcPts val="799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Normalerweise kein Problem, weil man genau 10 belegungspflichtige Fächer 4 Halbjahre lang belegt, also genau 40 Kurse zum Anrechnen hat.</a:t>
            </a:r>
          </a:p>
          <a:p>
            <a:pPr marL="342720" indent="-342720">
              <a:spcBef>
                <a:spcPts val="799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Außerdem muss man Sport und Religion gar nicht, Musik oder BK nur 2 Halbjahre anrechnen lassen.</a:t>
            </a:r>
          </a:p>
          <a:p>
            <a:pPr marL="342720" indent="-342720">
              <a:spcBef>
                <a:spcPts val="799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Alle mündlichen Prüfungsfächer müssen angerechnet werden</a:t>
            </a:r>
            <a:br>
              <a:rPr lang="de-DE" sz="2400" b="0" strike="noStrike" spc="-1" dirty="0">
                <a:solidFill>
                  <a:srgbClr val="000000"/>
                </a:solidFill>
                <a:latin typeface="Verdana"/>
              </a:rPr>
            </a:br>
            <a:r>
              <a:rPr lang="de-DE" sz="1600" b="0" strike="noStrike" spc="-1" dirty="0">
                <a:solidFill>
                  <a:srgbClr val="000000"/>
                </a:solidFill>
                <a:latin typeface="Verdana"/>
              </a:rPr>
              <a:t>(kann evtl. Probleme machen → später mehr)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871200" y="859320"/>
            <a:ext cx="8163000" cy="76428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4400" b="0" strike="noStrike" spc="-1">
                <a:solidFill>
                  <a:srgbClr val="003366"/>
                </a:solidFill>
                <a:latin typeface="Verdana"/>
              </a:rPr>
              <a:t>Die Abiturprüfung</a:t>
            </a:r>
          </a:p>
        </p:txBody>
      </p:sp>
      <p:sp>
        <p:nvSpPr>
          <p:cNvPr id="110" name="PlaceHolder 2"/>
          <p:cNvSpPr>
            <a:spLocks noGrp="1"/>
          </p:cNvSpPr>
          <p:nvPr>
            <p:ph/>
          </p:nvPr>
        </p:nvSpPr>
        <p:spPr>
          <a:xfrm>
            <a:off x="1033200" y="1915920"/>
            <a:ext cx="8110440" cy="419076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pPr marL="342720" indent="-342720">
              <a:lnSpc>
                <a:spcPct val="100000"/>
              </a:lnSpc>
              <a:spcBef>
                <a:spcPts val="598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2200" b="0" strike="noStrike" spc="-1" dirty="0" err="1">
                <a:solidFill>
                  <a:srgbClr val="000000"/>
                </a:solidFill>
                <a:latin typeface="Verdana"/>
              </a:rPr>
              <a:t>Jede:r</a:t>
            </a:r>
            <a:r>
              <a:rPr lang="de-DE" sz="2200" b="0" strike="noStrike" spc="-1" dirty="0">
                <a:solidFill>
                  <a:srgbClr val="000000"/>
                </a:solidFill>
                <a:latin typeface="Verdana"/>
              </a:rPr>
              <a:t> </a:t>
            </a:r>
            <a:r>
              <a:rPr lang="de-DE" sz="2200" b="0" strike="noStrike" spc="-1" dirty="0" err="1">
                <a:solidFill>
                  <a:srgbClr val="000000"/>
                </a:solidFill>
                <a:latin typeface="Verdana"/>
              </a:rPr>
              <a:t>Schüler:in</a:t>
            </a:r>
            <a:r>
              <a:rPr lang="de-DE" sz="2200" b="0" strike="noStrike" spc="-1" dirty="0">
                <a:solidFill>
                  <a:srgbClr val="000000"/>
                </a:solidFill>
                <a:latin typeface="Verdana"/>
              </a:rPr>
              <a:t> schreibt in seinen 3 fünfstündigen Leistungsfächern die schriftliche Abiturprüfung.</a:t>
            </a:r>
          </a:p>
          <a:p>
            <a:pPr marL="342720" indent="-342720">
              <a:lnSpc>
                <a:spcPct val="100000"/>
              </a:lnSpc>
              <a:spcBef>
                <a:spcPts val="598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2200" b="0" strike="noStrike" spc="-1" dirty="0">
                <a:solidFill>
                  <a:srgbClr val="000000"/>
                </a:solidFill>
                <a:latin typeface="Verdana"/>
              </a:rPr>
              <a:t>Zu den 3 schriftlichen Abiturfächer kommen noch 2 mündliche Prüfungen </a:t>
            </a:r>
            <a:r>
              <a:rPr lang="de-DE" sz="2200" spc="-1" dirty="0">
                <a:solidFill>
                  <a:srgbClr val="000000"/>
                </a:solidFill>
                <a:latin typeface="Verdana"/>
              </a:rPr>
              <a:t>dazu.</a:t>
            </a:r>
            <a:endParaRPr lang="de-DE" sz="2200" b="0" strike="noStrike" spc="-1" dirty="0">
              <a:solidFill>
                <a:srgbClr val="000000"/>
              </a:solidFill>
              <a:latin typeface="Verdana"/>
            </a:endParaRPr>
          </a:p>
          <a:p>
            <a:pPr marL="342720" indent="-342720">
              <a:lnSpc>
                <a:spcPct val="100000"/>
              </a:lnSpc>
              <a:spcBef>
                <a:spcPts val="598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2200" b="0" strike="noStrike" spc="-1" dirty="0">
                <a:solidFill>
                  <a:srgbClr val="000000"/>
                </a:solidFill>
                <a:latin typeface="Verdana"/>
              </a:rPr>
              <a:t>Beide mdl. Prüfungen sind klassische mündliche Prüfungen, also keine Präsentationsprüfungen.</a:t>
            </a:r>
          </a:p>
          <a:p>
            <a:pPr marL="342720" indent="-342720">
              <a:lnSpc>
                <a:spcPct val="100000"/>
              </a:lnSpc>
              <a:spcBef>
                <a:spcPts val="598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2200" b="0" strike="noStrike" spc="-1" dirty="0">
                <a:solidFill>
                  <a:srgbClr val="000000"/>
                </a:solidFill>
                <a:latin typeface="Verdana"/>
              </a:rPr>
              <a:t>Bedingungen für die Wahl der mündlichen Fächer: </a:t>
            </a:r>
          </a:p>
          <a:p>
            <a:pPr marL="742680" lvl="1" indent="-285480">
              <a:spcBef>
                <a:spcPts val="697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2000" b="0" strike="noStrike" spc="-1" dirty="0">
                <a:solidFill>
                  <a:srgbClr val="000000"/>
                </a:solidFill>
                <a:latin typeface="Verdana"/>
              </a:rPr>
              <a:t>Mathe und Deutsch muss geprüft werden (entweder schriftlich oder mündlich).</a:t>
            </a:r>
          </a:p>
          <a:p>
            <a:pPr marL="742680" lvl="1" indent="-285480">
              <a:spcBef>
                <a:spcPts val="697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2000" b="0" strike="noStrike" spc="-1" dirty="0">
                <a:solidFill>
                  <a:srgbClr val="000000"/>
                </a:solidFill>
                <a:latin typeface="Verdana"/>
              </a:rPr>
              <a:t>Alle drei Anforderungsbereiche müssen abgedeckt werden.</a:t>
            </a:r>
          </a:p>
          <a:p>
            <a:pPr marL="742680" lvl="1" indent="-285480">
              <a:spcBef>
                <a:spcPts val="697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2000" b="0" strike="noStrike" spc="-1" dirty="0">
                <a:solidFill>
                  <a:srgbClr val="000000"/>
                </a:solidFill>
                <a:latin typeface="Verdana"/>
              </a:rPr>
              <a:t>Es dürfen nicht mehr als 40 belegpflichtige Kurse sein.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1520</Words>
  <Application>Microsoft Macintosh PowerPoint</Application>
  <PresentationFormat>Bildschirmpräsentation (4:3)</PresentationFormat>
  <Paragraphs>238</Paragraphs>
  <Slides>27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27</vt:i4>
      </vt:variant>
    </vt:vector>
  </HeadingPairs>
  <TitlesOfParts>
    <vt:vector size="34" baseType="lpstr">
      <vt:lpstr>Arial</vt:lpstr>
      <vt:lpstr>StarSymbol</vt:lpstr>
      <vt:lpstr>Times New Roman</vt:lpstr>
      <vt:lpstr>Verdana</vt:lpstr>
      <vt:lpstr>Wingdings</vt:lpstr>
      <vt:lpstr>Office Theme</vt:lpstr>
      <vt:lpstr>Office Theme</vt:lpstr>
      <vt:lpstr>Die gymnasiale Oberstufe in Baden-Württemberg  * Abitur 2026 *</vt:lpstr>
      <vt:lpstr>Überblick</vt:lpstr>
      <vt:lpstr>Aufgabenfelder</vt:lpstr>
      <vt:lpstr>Die 3 fünfstündigen Fächer</vt:lpstr>
      <vt:lpstr>Basisfächer:</vt:lpstr>
      <vt:lpstr>  Der Wahlbereich</vt:lpstr>
      <vt:lpstr>Anforderungen Belegung</vt:lpstr>
      <vt:lpstr>Anforderung Anrechnung</vt:lpstr>
      <vt:lpstr>Die Abiturprüfung</vt:lpstr>
      <vt:lpstr>Mögliches Beispiel 1</vt:lpstr>
      <vt:lpstr>Mögliches Beispiel 2</vt:lpstr>
      <vt:lpstr>Mögliches Beispiel 3</vt:lpstr>
      <vt:lpstr>Probleme mit der Anrechnungspflicht</vt:lpstr>
      <vt:lpstr>Probleme mit der Anrechnungspflicht</vt:lpstr>
      <vt:lpstr>Berechnung der Abiturnote</vt:lpstr>
      <vt:lpstr>Berechnung der Abiturnote</vt:lpstr>
      <vt:lpstr>Hürden zum Bestehen</vt:lpstr>
      <vt:lpstr>Spezialfall Wirtschaft</vt:lpstr>
      <vt:lpstr>Besondere Lernleistung </vt:lpstr>
      <vt:lpstr>Besondere Lernleistung </vt:lpstr>
      <vt:lpstr>Spezialfall Seminarkurs</vt:lpstr>
      <vt:lpstr>Zeitlicher Überblick</vt:lpstr>
      <vt:lpstr>Weitere Informationen</vt:lpstr>
      <vt:lpstr>GFS</vt:lpstr>
      <vt:lpstr>Geschafft…</vt:lpstr>
      <vt:lpstr>Geschafft…</vt:lpstr>
      <vt:lpstr>Kurswahl mit winprosa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 gymnasiale Oberstufe in Baden-Württemberg  * Abitur 2025 *</dc:title>
  <cp:lastModifiedBy>Office2016L0010</cp:lastModifiedBy>
  <cp:revision>9</cp:revision>
  <dcterms:modified xsi:type="dcterms:W3CDTF">2024-01-16T07:30:26Z</dcterms:modified>
</cp:coreProperties>
</file>

<file path=docProps/core0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2011-09-23T08:34:35Z</dcterms:created>
  <dc:creator>petschi</dc:creator>
  <dc:description/>
  <dc:language>de-DE</dc:language>
  <cp:lastModifiedBy>Melanie Sießegger</cp:lastModifiedBy>
  <dcterms:modified xsi:type="dcterms:W3CDTF">2023-01-16T16:58:12Z</dcterms:modified>
  <cp:revision>196</cp:revision>
  <dc:subject/>
  <dc:title>Der Weg zum</dc:title>
</cp:coreProperties>
</file>